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59" r:id="rId5"/>
    <p:sldId id="266" r:id="rId6"/>
    <p:sldId id="263" r:id="rId7"/>
    <p:sldId id="277" r:id="rId8"/>
    <p:sldId id="274" r:id="rId9"/>
    <p:sldId id="265" r:id="rId10"/>
    <p:sldId id="262" r:id="rId11"/>
    <p:sldId id="267" r:id="rId12"/>
    <p:sldId id="268" r:id="rId13"/>
    <p:sldId id="278" r:id="rId14"/>
    <p:sldId id="269" r:id="rId15"/>
    <p:sldId id="272" r:id="rId16"/>
    <p:sldId id="273" r:id="rId17"/>
    <p:sldId id="27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15" autoAdjust="0"/>
  </p:normalViewPr>
  <p:slideViewPr>
    <p:cSldViewPr>
      <p:cViewPr>
        <p:scale>
          <a:sx n="66" d="100"/>
          <a:sy n="66" d="100"/>
        </p:scale>
        <p:origin x="-6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F8A82-85D8-4D08-9870-30B50D9267A3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2E46-E49E-4ED6-ABD6-2109F3572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31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90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printf</a:t>
            </a:r>
            <a:endParaRPr lang="en-US" altLang="zh-CN" dirty="0" smtClean="0"/>
          </a:p>
          <a:p>
            <a:r>
              <a:rPr lang="en-US" altLang="zh-CN" dirty="0" smtClean="0"/>
              <a:t>http://www.cplusplus.com/reference/cstdarg/va_start/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Pure C implementation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本科教学版：</a:t>
            </a:r>
            <a:r>
              <a:rPr lang="en-US" altLang="zh-CN" dirty="0" smtClean="0"/>
              <a:t>4.9.4</a:t>
            </a:r>
            <a:r>
              <a:rPr lang="en-US" altLang="zh-CN" baseline="0" dirty="0" smtClean="0"/>
              <a:t> P175</a:t>
            </a:r>
          </a:p>
          <a:p>
            <a:r>
              <a:rPr lang="en-US" altLang="zh-CN" dirty="0" smtClean="0"/>
              <a:t>http://oreilly.com/linux/excerpts/9780596155971/error-reporting-recovery.html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实验目的：实现类</a:t>
            </a:r>
            <a:r>
              <a:rPr lang="en-US" altLang="zh-CN" dirty="0" smtClean="0"/>
              <a:t>C</a:t>
            </a:r>
            <a:r>
              <a:rPr lang="zh-CN" altLang="en-US" dirty="0" smtClean="0"/>
              <a:t>（</a:t>
            </a:r>
            <a:r>
              <a:rPr lang="en-US" altLang="zh-CN" dirty="0" smtClean="0"/>
              <a:t>C--)</a:t>
            </a:r>
            <a:r>
              <a:rPr lang="zh-CN" altLang="en-US" dirty="0" smtClean="0"/>
              <a:t>语言的编译器</a:t>
            </a:r>
            <a:endParaRPr lang="en-US" altLang="zh-CN" dirty="0" smtClean="0"/>
          </a:p>
          <a:p>
            <a:r>
              <a:rPr lang="zh-CN" altLang="en-US" dirty="0" smtClean="0"/>
              <a:t>四个阶段：</a:t>
            </a:r>
            <a:r>
              <a:rPr lang="en-US" altLang="zh-CN" dirty="0" smtClean="0"/>
              <a:t>【</a:t>
            </a:r>
            <a:r>
              <a:rPr lang="zh-CN" altLang="en-US" dirty="0" smtClean="0"/>
              <a:t>词法分析和语法分析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，语义分析，中间代码生成，机器代码生成</a:t>
            </a:r>
            <a:endParaRPr lang="en-US" altLang="zh-CN" dirty="0" smtClean="0"/>
          </a:p>
          <a:p>
            <a:r>
              <a:rPr lang="en-US" altLang="zh-CN" dirty="0" smtClean="0"/>
              <a:t>http://www.stanford.edu/class/archive/cs/cs143/cs143.1128/lectures/00/Slides00.pdf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91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本次实验任务：输入：</a:t>
            </a:r>
            <a:r>
              <a:rPr lang="en-US" altLang="zh-CN" dirty="0" smtClean="0"/>
              <a:t>C--</a:t>
            </a:r>
            <a:r>
              <a:rPr lang="zh-CN" altLang="en-US" dirty="0" smtClean="0"/>
              <a:t>源文件；输出：</a:t>
            </a:r>
            <a:r>
              <a:rPr lang="en-US" altLang="zh-CN" dirty="0" smtClean="0"/>
              <a:t>C--</a:t>
            </a:r>
            <a:r>
              <a:rPr lang="zh-CN" altLang="en-US" dirty="0" smtClean="0"/>
              <a:t>语法分析树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86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40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39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http://stackoverflow.com/questions/1553744/how-does-gcc-recognize-that-lfl-corresponds-to-flex-library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396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http://dinosaur.compilertools.net/</a:t>
            </a:r>
          </a:p>
          <a:p>
            <a:r>
              <a:rPr lang="en-US" altLang="zh-CN" dirty="0" smtClean="0"/>
              <a:t>http://www.stanford.edu/class/archive/cs/cs143/cs143.1128/handouts/050%20Flex%20In%20A%20Nutshell.pdf</a:t>
            </a:r>
          </a:p>
          <a:p>
            <a:r>
              <a:rPr lang="en-US" altLang="zh-CN" dirty="0" smtClean="0"/>
              <a:t>http://www.stanford.edu/class/archive/cs/cs143/cs143.1128/handouts/120%20Introducing%20bison.pdf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从</a:t>
            </a:r>
            <a:r>
              <a:rPr lang="en-US" altLang="zh-CN" dirty="0" smtClean="0"/>
              <a:t>main</a:t>
            </a:r>
            <a:r>
              <a:rPr lang="zh-CN" altLang="en-US" dirty="0" smtClean="0"/>
              <a:t>函数中启动语法解析器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http://cs.nju.edu.cn/changxu/2%20compiler/projects/%E6%8C%87%E5%AF%BC%E6%94%BB%E7%95%A5%201.pdf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52E46-E49E-4ED6-ABD6-2109F3572B2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01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gn@nlp.nju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class/archive/cs/cs143/cs143.1128/handouts/050%20Flex%20In%20A%20Nutshell.pdf" TargetMode="External"/><Relationship Id="rId7" Type="http://schemas.openxmlformats.org/officeDocument/2006/relationships/hyperlink" Target="http://oreilly.com/linux/excerpts/9780596155971/error-reporting-recovery.html" TargetMode="External"/><Relationship Id="rId2" Type="http://schemas.openxmlformats.org/officeDocument/2006/relationships/hyperlink" Target="http://dinosaur.compilertool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plusplus.com/reference/cstdarg/va_start/" TargetMode="External"/><Relationship Id="rId5" Type="http://schemas.openxmlformats.org/officeDocument/2006/relationships/hyperlink" Target="http://cs.nju.edu.cn/changxu/2%20compiler/projects/%E6%8C%87%E5%AF%BC%E6%94%BB%E7%95%A5%201.pdf" TargetMode="External"/><Relationship Id="rId4" Type="http://schemas.openxmlformats.org/officeDocument/2006/relationships/hyperlink" Target="http://www.stanford.edu/class/archive/cs/cs143/cs143.1128/handouts/120%20Introducing%20bis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114.212.190.181:3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实验一  讲解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4000" b="1" i="1" dirty="0" smtClean="0"/>
              <a:t>with pure C</a:t>
            </a:r>
            <a:endParaRPr lang="zh-CN" altLang="en-US" sz="3600" b="1" i="1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400" dirty="0" smtClean="0"/>
              <a:t>助教：胡光能，解定宝</a:t>
            </a:r>
            <a:endParaRPr lang="en-US" altLang="zh-CN" sz="2400" dirty="0" smtClean="0"/>
          </a:p>
          <a:p>
            <a:r>
              <a:rPr lang="zh-CN" altLang="en-US" sz="2400" dirty="0"/>
              <a:t>编译原理</a:t>
            </a:r>
            <a:r>
              <a:rPr lang="zh-CN" altLang="en-US" sz="2400" dirty="0" smtClean="0"/>
              <a:t>讲师：戴新宇</a:t>
            </a:r>
            <a:endParaRPr lang="en-US" altLang="zh-CN" sz="2400" dirty="0" smtClean="0"/>
          </a:p>
          <a:p>
            <a:r>
              <a:rPr lang="en-US" altLang="zh-CN" dirty="0" smtClean="0">
                <a:hlinkClick r:id="rId3"/>
              </a:rPr>
              <a:t>hugn@nlp.nju.edu.cn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542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85584" cy="10081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Flex</a:t>
            </a:r>
            <a:r>
              <a:rPr lang="zh-CN" altLang="en-US" b="1" dirty="0" smtClean="0">
                <a:solidFill>
                  <a:srgbClr val="002060"/>
                </a:solidFill>
              </a:rPr>
              <a:t>预定义变量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5696" y="2815076"/>
            <a:ext cx="7056784" cy="17660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>
                <a:solidFill>
                  <a:srgbClr val="00B050"/>
                </a:solidFill>
              </a:rPr>
              <a:t>{id}	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{  </a:t>
            </a:r>
            <a:r>
              <a:rPr lang="en-US" altLang="zh-CN" sz="2800" b="1" dirty="0" err="1" smtClean="0">
                <a:solidFill>
                  <a:srgbClr val="00B050"/>
                </a:solidFill>
              </a:rPr>
              <a:t>strncpy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(</a:t>
            </a:r>
            <a:r>
              <a:rPr lang="en-US" altLang="zh-CN" sz="2800" b="1" dirty="0" err="1" smtClean="0">
                <a:solidFill>
                  <a:srgbClr val="00B050"/>
                </a:solidFill>
              </a:rPr>
              <a:t>id_lexeme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, </a:t>
            </a:r>
            <a:r>
              <a:rPr lang="en-US" altLang="zh-CN" sz="2800" b="1" dirty="0" err="1" smtClean="0">
                <a:solidFill>
                  <a:srgbClr val="C00000"/>
                </a:solidFill>
              </a:rPr>
              <a:t>yytext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, </a:t>
            </a:r>
            <a:r>
              <a:rPr lang="en-US" altLang="zh-CN" sz="2800" b="1" dirty="0" err="1" smtClean="0">
                <a:solidFill>
                  <a:srgbClr val="C00000"/>
                </a:solidFill>
              </a:rPr>
              <a:t>yyleng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);</a:t>
            </a:r>
            <a:endParaRPr lang="en-US" altLang="zh-CN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rgbClr val="00B050"/>
                </a:solidFill>
              </a:rPr>
              <a:t>	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  </a:t>
            </a:r>
            <a:r>
              <a:rPr lang="en-US" altLang="zh-CN" sz="2800" b="1" dirty="0" err="1" smtClean="0">
                <a:solidFill>
                  <a:srgbClr val="002060"/>
                </a:solidFill>
              </a:rPr>
              <a:t>yylval</a:t>
            </a:r>
            <a:r>
              <a:rPr lang="en-US" altLang="zh-CN" sz="2800" b="1" dirty="0" err="1" smtClean="0">
                <a:solidFill>
                  <a:srgbClr val="00B050"/>
                </a:solidFill>
              </a:rPr>
              <a:t>.pNode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 = </a:t>
            </a:r>
            <a:r>
              <a:rPr lang="en-US" altLang="zh-CN" sz="2800" b="1" dirty="0" err="1" smtClean="0">
                <a:solidFill>
                  <a:srgbClr val="00B050"/>
                </a:solidFill>
              </a:rPr>
              <a:t>createNode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( …);</a:t>
            </a:r>
            <a:endParaRPr lang="en-US" altLang="zh-CN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rgbClr val="00B050"/>
                </a:solidFill>
              </a:rPr>
              <a:t>	 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  </a:t>
            </a:r>
            <a:r>
              <a:rPr lang="en-US" altLang="zh-CN" sz="2800" b="1" dirty="0">
                <a:solidFill>
                  <a:srgbClr val="00B050"/>
                </a:solidFill>
              </a:rPr>
              <a:t>return ID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; </a:t>
            </a:r>
            <a:r>
              <a:rPr lang="en-US" altLang="zh-CN" sz="2800" b="1" dirty="0">
                <a:solidFill>
                  <a:srgbClr val="00B050"/>
                </a:solidFill>
              </a:rPr>
              <a:t> 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    }</a:t>
            </a:r>
            <a:endParaRPr lang="en-US" altLang="zh-CN" sz="2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124744"/>
            <a:ext cx="7992888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b="1" dirty="0" err="1">
                <a:solidFill>
                  <a:srgbClr val="C00000"/>
                </a:solidFill>
              </a:rPr>
              <a:t>yytext</a:t>
            </a:r>
            <a:r>
              <a:rPr lang="en-US" altLang="zh-CN" sz="2800" b="1" dirty="0">
                <a:solidFill>
                  <a:srgbClr val="C00000"/>
                </a:solidFill>
              </a:rPr>
              <a:t>,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C00000"/>
                </a:solidFill>
              </a:rPr>
              <a:t>yyleng</a:t>
            </a:r>
            <a:r>
              <a:rPr lang="en-US" altLang="zh-CN" sz="2800" b="1" dirty="0">
                <a:solidFill>
                  <a:srgbClr val="C00000"/>
                </a:solidFill>
              </a:rPr>
              <a:t>: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</a:rPr>
              <a:t>词素</a:t>
            </a:r>
            <a:r>
              <a:rPr lang="zh-CN" altLang="en-US" sz="2800" dirty="0">
                <a:solidFill>
                  <a:srgbClr val="C00000"/>
                </a:solidFill>
              </a:rPr>
              <a:t>字符串</a:t>
            </a:r>
            <a:endParaRPr lang="en-US" altLang="zh-CN" sz="2800" dirty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b="1" dirty="0" err="1">
                <a:solidFill>
                  <a:srgbClr val="C00000"/>
                </a:solidFill>
              </a:rPr>
              <a:t>yylineno</a:t>
            </a:r>
            <a:r>
              <a:rPr lang="en-US" altLang="zh-CN" sz="2800" b="1" dirty="0">
                <a:solidFill>
                  <a:srgbClr val="C00000"/>
                </a:solidFill>
              </a:rPr>
              <a:t>: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 </a:t>
            </a:r>
            <a:r>
              <a:rPr lang="en-US" altLang="zh-CN" sz="2800" i="1" dirty="0">
                <a:solidFill>
                  <a:srgbClr val="C00000"/>
                </a:solidFill>
              </a:rPr>
              <a:t>%option </a:t>
            </a:r>
            <a:r>
              <a:rPr lang="en-US" altLang="zh-CN" sz="2800" i="1" dirty="0" err="1">
                <a:solidFill>
                  <a:srgbClr val="C00000"/>
                </a:solidFill>
              </a:rPr>
              <a:t>yylineno</a:t>
            </a:r>
            <a:endParaRPr lang="en-US" altLang="zh-CN" sz="2800" i="1" dirty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800" b="1" dirty="0" err="1">
                <a:solidFill>
                  <a:srgbClr val="002060"/>
                </a:solidFill>
              </a:rPr>
              <a:t>yylval</a:t>
            </a:r>
            <a:r>
              <a:rPr lang="en-US" altLang="zh-CN" sz="2800" b="1" dirty="0">
                <a:solidFill>
                  <a:srgbClr val="C00000"/>
                </a:solidFill>
              </a:rPr>
              <a:t>: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</a:rPr>
              <a:t>全局变量，当前词法单元的属性值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509120"/>
            <a:ext cx="784887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%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union </a:t>
            </a:r>
            <a:r>
              <a:rPr lang="en-US" altLang="zh-CN" sz="2800" b="1" i="1" dirty="0" smtClean="0"/>
              <a:t>{</a:t>
            </a:r>
            <a:endParaRPr lang="en-US" altLang="zh-CN" sz="2800" b="1" i="1" dirty="0"/>
          </a:p>
          <a:p>
            <a:r>
              <a:rPr lang="en-US" altLang="zh-CN" sz="2800" b="1" dirty="0"/>
              <a:t>	</a:t>
            </a:r>
            <a:r>
              <a:rPr lang="en-US" altLang="zh-CN" sz="2800" b="1" dirty="0" err="1">
                <a:solidFill>
                  <a:srgbClr val="002060"/>
                </a:solidFill>
              </a:rPr>
              <a:t>int</a:t>
            </a:r>
            <a:r>
              <a:rPr lang="en-US" altLang="zh-CN" sz="2800" b="1" dirty="0"/>
              <a:t>  </a:t>
            </a:r>
            <a:r>
              <a:rPr lang="en-US" altLang="zh-CN" sz="2800" b="1" dirty="0" smtClean="0"/>
              <a:t>      </a:t>
            </a:r>
            <a:r>
              <a:rPr lang="en-US" altLang="zh-CN" sz="2800" b="1" dirty="0" err="1" smtClean="0"/>
              <a:t>val</a:t>
            </a:r>
            <a:r>
              <a:rPr lang="en-US" altLang="zh-CN" sz="2800" b="1" dirty="0" smtClean="0"/>
              <a:t> ;	</a:t>
            </a:r>
            <a:endParaRPr lang="en-US" altLang="zh-CN" sz="2800" b="1" dirty="0"/>
          </a:p>
          <a:p>
            <a:r>
              <a:rPr lang="en-US" altLang="zh-CN" sz="2800" b="1" dirty="0"/>
              <a:t>	</a:t>
            </a:r>
            <a:r>
              <a:rPr lang="en-US" altLang="zh-CN" sz="2800" b="1" dirty="0">
                <a:solidFill>
                  <a:srgbClr val="002060"/>
                </a:solidFill>
              </a:rPr>
              <a:t>char</a:t>
            </a:r>
            <a:r>
              <a:rPr lang="en-US" altLang="zh-CN" sz="2800" b="1" dirty="0"/>
              <a:t>* </a:t>
            </a:r>
            <a:r>
              <a:rPr lang="en-US" altLang="zh-CN" sz="2800" b="1" dirty="0" smtClean="0"/>
              <a:t>  </a:t>
            </a:r>
            <a:r>
              <a:rPr lang="en-US" altLang="zh-CN" sz="2800" b="1" dirty="0" err="1" smtClean="0"/>
              <a:t>str</a:t>
            </a:r>
            <a:r>
              <a:rPr lang="en-US" altLang="zh-CN" sz="2800" b="1" dirty="0" smtClean="0"/>
              <a:t>;</a:t>
            </a:r>
            <a:endParaRPr lang="en-US" altLang="zh-CN" sz="2800" b="1" dirty="0"/>
          </a:p>
          <a:p>
            <a:r>
              <a:rPr lang="en-US" altLang="zh-CN" sz="2800" b="1" dirty="0"/>
              <a:t>	</a:t>
            </a:r>
            <a:r>
              <a:rPr lang="en-US" altLang="zh-CN" sz="2800" b="1" dirty="0" err="1">
                <a:solidFill>
                  <a:srgbClr val="002060"/>
                </a:solidFill>
              </a:rPr>
              <a:t>struct</a:t>
            </a:r>
            <a:r>
              <a:rPr lang="en-US" altLang="zh-CN" sz="2800" b="1" dirty="0">
                <a:solidFill>
                  <a:srgbClr val="002060"/>
                </a:solidFill>
              </a:rPr>
              <a:t> </a:t>
            </a:r>
            <a:r>
              <a:rPr lang="en-US" altLang="zh-CN" sz="2800" b="1" dirty="0" smtClean="0"/>
              <a:t> Node</a:t>
            </a:r>
            <a:r>
              <a:rPr lang="en-US" altLang="zh-CN" sz="2800" b="1" dirty="0"/>
              <a:t>* </a:t>
            </a:r>
            <a:r>
              <a:rPr lang="en-US" altLang="zh-CN" sz="2800" b="1" dirty="0" smtClean="0"/>
              <a:t> </a:t>
            </a:r>
            <a:r>
              <a:rPr lang="en-US" altLang="zh-CN" sz="2800" b="1" dirty="0" err="1" smtClean="0"/>
              <a:t>pNode</a:t>
            </a:r>
            <a:r>
              <a:rPr lang="en-US" altLang="zh-CN" sz="2800" b="1" dirty="0" smtClean="0"/>
              <a:t>;</a:t>
            </a:r>
            <a:endParaRPr lang="en-US" altLang="zh-CN" sz="2800" b="1" dirty="0"/>
          </a:p>
          <a:p>
            <a:r>
              <a:rPr lang="en-US" altLang="zh-CN" sz="2800" b="1" i="1" dirty="0"/>
              <a:t>}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6961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保留字和标识符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7992888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%{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Declarations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%}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Definitions</a:t>
            </a:r>
          </a:p>
          <a:p>
            <a:pPr marL="0" indent="0">
              <a:buNone/>
            </a:pPr>
            <a:r>
              <a:rPr lang="en-US" altLang="zh-CN" b="1" dirty="0" smtClean="0"/>
              <a:t>%%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2060"/>
                </a:solidFill>
              </a:rPr>
              <a:t>Rules</a:t>
            </a:r>
            <a:r>
              <a:rPr lang="en-US" altLang="zh-CN" dirty="0" smtClean="0">
                <a:solidFill>
                  <a:srgbClr val="002060"/>
                </a:solidFill>
              </a:rPr>
              <a:t>	</a:t>
            </a:r>
            <a:r>
              <a:rPr lang="en-US" altLang="zh-CN" dirty="0" smtClean="0">
                <a:solidFill>
                  <a:srgbClr val="00B050"/>
                </a:solidFill>
              </a:rPr>
              <a:t>	</a:t>
            </a:r>
            <a:r>
              <a:rPr lang="en-US" altLang="zh-C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</a:t>
            </a:r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将保留字置于标识符</a:t>
            </a:r>
            <a:r>
              <a:rPr lang="en-US" altLang="zh-C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{id}</a:t>
            </a:r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之前</a:t>
            </a:r>
            <a:endParaRPr lang="en-US" altLang="zh-C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CN" b="1" dirty="0" smtClean="0"/>
              <a:t>%%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subroutines</a:t>
            </a:r>
            <a:endParaRPr lang="en-US" altLang="zh-C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文法</a:t>
            </a:r>
            <a:r>
              <a:rPr lang="zh-CN" altLang="en-US" b="1" dirty="0" smtClean="0">
                <a:solidFill>
                  <a:srgbClr val="C00000"/>
                </a:solidFill>
              </a:rPr>
              <a:t>二义性</a:t>
            </a:r>
            <a:r>
              <a:rPr lang="en-US" altLang="zh-CN" b="1" dirty="0" smtClean="0">
                <a:solidFill>
                  <a:srgbClr val="C00000"/>
                </a:solidFill>
              </a:rPr>
              <a:t>: </a:t>
            </a:r>
            <a:r>
              <a:rPr lang="zh-CN" altLang="en-US" b="1" dirty="0" smtClean="0">
                <a:solidFill>
                  <a:srgbClr val="C00000"/>
                </a:solidFill>
              </a:rPr>
              <a:t>操作符优先级与结合性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39552" y="1196752"/>
            <a:ext cx="8003232" cy="53285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%{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Declarations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%}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C00000"/>
                </a:solidFill>
              </a:rPr>
              <a:t>Definitions</a:t>
            </a:r>
            <a:r>
              <a:rPr lang="en-US" altLang="zh-CN" dirty="0" smtClean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C00000"/>
                </a:solidFill>
              </a:rPr>
              <a:t>//</a:t>
            </a:r>
            <a:r>
              <a:rPr lang="zh-CN" altLang="en-US" b="1" dirty="0" smtClean="0">
                <a:solidFill>
                  <a:srgbClr val="C00000"/>
                </a:solidFill>
              </a:rPr>
              <a:t>优先级</a:t>
            </a:r>
            <a:r>
              <a:rPr lang="zh-CN" altLang="en-US" b="1" dirty="0">
                <a:solidFill>
                  <a:srgbClr val="C00000"/>
                </a:solidFill>
              </a:rPr>
              <a:t>与结合</a:t>
            </a:r>
            <a:r>
              <a:rPr lang="zh-CN" altLang="en-US" b="1" dirty="0" smtClean="0">
                <a:solidFill>
                  <a:srgbClr val="C00000"/>
                </a:solidFill>
              </a:rPr>
              <a:t>性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zh-CN" b="1" dirty="0" smtClean="0"/>
              <a:t>%%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Productions	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b="1" dirty="0" smtClean="0"/>
              <a:t>%%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subroutines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1960" y="1196752"/>
            <a:ext cx="4330824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%right </a:t>
            </a:r>
            <a:r>
              <a:rPr lang="en-US" altLang="zh-CN" sz="3200" dirty="0" smtClean="0"/>
              <a:t> ASSIGNOP</a:t>
            </a:r>
            <a:endParaRPr lang="en-US" altLang="zh-CN" sz="3200" dirty="0"/>
          </a:p>
          <a:p>
            <a:r>
              <a:rPr lang="en-US" altLang="zh-CN" sz="3200" dirty="0"/>
              <a:t>%left  </a:t>
            </a:r>
            <a:r>
              <a:rPr lang="en-US" altLang="zh-CN" sz="3200" dirty="0" smtClean="0"/>
              <a:t>  AND</a:t>
            </a:r>
            <a:endParaRPr lang="en-US" altLang="zh-CN" sz="3200" dirty="0"/>
          </a:p>
          <a:p>
            <a:r>
              <a:rPr lang="en-US" altLang="zh-CN" sz="3200" dirty="0"/>
              <a:t>%left  </a:t>
            </a:r>
            <a:r>
              <a:rPr lang="en-US" altLang="zh-CN" sz="3200" dirty="0" smtClean="0"/>
              <a:t>  RELOP</a:t>
            </a:r>
            <a:endParaRPr lang="en-US" altLang="zh-CN" sz="3200" dirty="0"/>
          </a:p>
          <a:p>
            <a:r>
              <a:rPr lang="en-US" altLang="zh-CN" sz="3200" dirty="0"/>
              <a:t>%left  </a:t>
            </a:r>
            <a:r>
              <a:rPr lang="en-US" altLang="zh-CN" sz="3200" dirty="0" smtClean="0"/>
              <a:t>  PLUS MINUS</a:t>
            </a:r>
            <a:endParaRPr lang="en-US" altLang="zh-CN" sz="3200" dirty="0"/>
          </a:p>
          <a:p>
            <a:r>
              <a:rPr lang="en-US" altLang="zh-CN" sz="3200" dirty="0"/>
              <a:t>%left  </a:t>
            </a:r>
            <a:r>
              <a:rPr lang="en-US" altLang="zh-CN" sz="3200" dirty="0" smtClean="0"/>
              <a:t>  STAR DIV</a:t>
            </a:r>
            <a:endParaRPr lang="en-US" altLang="zh-CN" sz="3200" dirty="0"/>
          </a:p>
          <a:p>
            <a:r>
              <a:rPr lang="en-US" altLang="zh-CN" sz="3200" dirty="0"/>
              <a:t>%right </a:t>
            </a:r>
            <a:r>
              <a:rPr lang="en-US" altLang="zh-CN" sz="3200" dirty="0" smtClean="0"/>
              <a:t> NOT UMINUS</a:t>
            </a:r>
            <a:endParaRPr lang="en-US" altLang="zh-CN" sz="3200" dirty="0"/>
          </a:p>
          <a:p>
            <a:r>
              <a:rPr lang="en-US" altLang="zh-CN" sz="3200" dirty="0"/>
              <a:t>%left  </a:t>
            </a:r>
            <a:r>
              <a:rPr lang="en-US" altLang="zh-CN" sz="3200" dirty="0" smtClean="0"/>
              <a:t>  DOT </a:t>
            </a:r>
            <a:r>
              <a:rPr lang="en-US" altLang="zh-CN" sz="3200" dirty="0"/>
              <a:t>LB RB LP </a:t>
            </a:r>
            <a:r>
              <a:rPr lang="en-US" altLang="zh-CN" sz="3200" dirty="0" smtClean="0"/>
              <a:t>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7824" y="4797152"/>
            <a:ext cx="57606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/>
              <a:t>Exp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| MINUS EXP </a:t>
            </a:r>
            <a:r>
              <a:rPr lang="en-US" altLang="zh-CN" sz="3200" b="1" i="1" dirty="0"/>
              <a:t>%</a:t>
            </a:r>
            <a:r>
              <a:rPr lang="en-US" altLang="zh-CN" sz="3200" b="1" i="1" dirty="0" err="1"/>
              <a:t>prec</a:t>
            </a:r>
            <a:r>
              <a:rPr lang="en-US" altLang="zh-CN" sz="3200" b="1" i="1" dirty="0"/>
              <a:t> </a:t>
            </a:r>
            <a:r>
              <a:rPr lang="en-US" altLang="zh-CN" sz="3200" dirty="0" smtClean="0"/>
              <a:t>UMINUS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788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</a:rPr>
              <a:t>文法</a:t>
            </a:r>
            <a:r>
              <a:rPr lang="zh-CN" altLang="en-US" b="1" dirty="0" smtClean="0">
                <a:solidFill>
                  <a:srgbClr val="C00000"/>
                </a:solidFill>
              </a:rPr>
              <a:t>二义性</a:t>
            </a:r>
            <a:r>
              <a:rPr lang="en-US" altLang="zh-CN" b="1" dirty="0" smtClean="0">
                <a:solidFill>
                  <a:srgbClr val="C00000"/>
                </a:solidFill>
              </a:rPr>
              <a:t>: IF-ELSE</a:t>
            </a:r>
            <a:r>
              <a:rPr lang="zh-CN" altLang="en-US" b="1" dirty="0" smtClean="0">
                <a:solidFill>
                  <a:srgbClr val="C00000"/>
                </a:solidFill>
              </a:rPr>
              <a:t>配对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39552" y="1268760"/>
            <a:ext cx="8003232" cy="1368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err="1" smtClean="0">
                <a:solidFill>
                  <a:srgbClr val="C00000"/>
                </a:solidFill>
              </a:rPr>
              <a:t>Stmt</a:t>
            </a:r>
            <a:r>
              <a:rPr lang="en-US" altLang="zh-CN" dirty="0" smtClean="0">
                <a:solidFill>
                  <a:srgbClr val="C00000"/>
                </a:solidFill>
              </a:rPr>
              <a:t>:    IF LP </a:t>
            </a:r>
            <a:r>
              <a:rPr lang="en-US" altLang="zh-CN" dirty="0" err="1" smtClean="0">
                <a:solidFill>
                  <a:srgbClr val="C00000"/>
                </a:solidFill>
              </a:rPr>
              <a:t>Exp</a:t>
            </a:r>
            <a:r>
              <a:rPr lang="en-US" altLang="zh-CN" dirty="0" smtClean="0">
                <a:solidFill>
                  <a:srgbClr val="C00000"/>
                </a:solidFill>
              </a:rPr>
              <a:t> RP </a:t>
            </a:r>
            <a:r>
              <a:rPr lang="en-US" altLang="zh-CN" dirty="0" err="1" smtClean="0">
                <a:solidFill>
                  <a:srgbClr val="C00000"/>
                </a:solidFill>
              </a:rPr>
              <a:t>Stmt</a:t>
            </a:r>
            <a:r>
              <a:rPr lang="en-US" altLang="zh-CN" dirty="0" smtClean="0">
                <a:solidFill>
                  <a:srgbClr val="C00000"/>
                </a:solidFill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>
                <a:solidFill>
                  <a:srgbClr val="C00000"/>
                </a:solidFill>
              </a:rPr>
              <a:t>	</a:t>
            </a:r>
            <a:r>
              <a:rPr lang="en-US" altLang="zh-CN" dirty="0" smtClean="0">
                <a:solidFill>
                  <a:srgbClr val="C00000"/>
                </a:solidFill>
              </a:rPr>
              <a:t>|  </a:t>
            </a:r>
            <a:r>
              <a:rPr lang="en-US" altLang="zh-CN" dirty="0">
                <a:solidFill>
                  <a:srgbClr val="C00000"/>
                </a:solidFill>
              </a:rPr>
              <a:t>IF LP </a:t>
            </a:r>
            <a:r>
              <a:rPr lang="en-US" altLang="zh-CN" dirty="0" err="1">
                <a:solidFill>
                  <a:srgbClr val="C00000"/>
                </a:solidFill>
              </a:rPr>
              <a:t>Exp</a:t>
            </a:r>
            <a:r>
              <a:rPr lang="en-US" altLang="zh-CN" dirty="0">
                <a:solidFill>
                  <a:srgbClr val="C00000"/>
                </a:solidFill>
              </a:rPr>
              <a:t> RP </a:t>
            </a:r>
            <a:r>
              <a:rPr lang="en-US" altLang="zh-CN" dirty="0" err="1" smtClean="0">
                <a:solidFill>
                  <a:srgbClr val="C00000"/>
                </a:solidFill>
              </a:rPr>
              <a:t>Stmt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 smtClean="0">
                <a:solidFill>
                  <a:srgbClr val="C00000"/>
                </a:solidFill>
              </a:rPr>
              <a:t>ELSE </a:t>
            </a:r>
            <a:r>
              <a:rPr lang="en-US" altLang="zh-CN" dirty="0" err="1" smtClean="0">
                <a:solidFill>
                  <a:srgbClr val="C00000"/>
                </a:solidFill>
              </a:rPr>
              <a:t>Stmt</a:t>
            </a:r>
            <a:endParaRPr lang="en-US" altLang="zh-CN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068960"/>
            <a:ext cx="303468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%</a:t>
            </a:r>
            <a:r>
              <a:rPr lang="en-US" altLang="zh-CN" sz="3200" dirty="0" err="1" smtClean="0"/>
              <a:t>nonassoc</a:t>
            </a:r>
            <a:r>
              <a:rPr lang="en-US" altLang="zh-CN" sz="3200" dirty="0" smtClean="0"/>
              <a:t> IFX</a:t>
            </a:r>
            <a:endParaRPr lang="en-US" altLang="zh-CN" sz="3200" dirty="0"/>
          </a:p>
          <a:p>
            <a:r>
              <a:rPr lang="en-US" altLang="zh-CN" sz="3200" dirty="0"/>
              <a:t>%</a:t>
            </a:r>
            <a:r>
              <a:rPr lang="en-US" altLang="zh-CN" sz="3200" dirty="0" err="1"/>
              <a:t>nonassoc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ELSE</a:t>
            </a:r>
            <a:endParaRPr lang="en-US" altLang="zh-CN" sz="3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85754" y="4581128"/>
            <a:ext cx="8003232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err="1" smtClean="0">
                <a:solidFill>
                  <a:srgbClr val="002060"/>
                </a:solidFill>
              </a:rPr>
              <a:t>Stmt</a:t>
            </a:r>
            <a:r>
              <a:rPr lang="en-US" altLang="zh-CN" dirty="0" smtClean="0">
                <a:solidFill>
                  <a:srgbClr val="002060"/>
                </a:solidFill>
              </a:rPr>
              <a:t>:    IF LP </a:t>
            </a:r>
            <a:r>
              <a:rPr lang="en-US" altLang="zh-CN" dirty="0" err="1" smtClean="0">
                <a:solidFill>
                  <a:srgbClr val="002060"/>
                </a:solidFill>
              </a:rPr>
              <a:t>Exp</a:t>
            </a:r>
            <a:r>
              <a:rPr lang="en-US" altLang="zh-CN" dirty="0" smtClean="0">
                <a:solidFill>
                  <a:srgbClr val="002060"/>
                </a:solidFill>
              </a:rPr>
              <a:t> RP </a:t>
            </a:r>
            <a:r>
              <a:rPr lang="en-US" altLang="zh-CN" dirty="0" err="1" smtClean="0">
                <a:solidFill>
                  <a:srgbClr val="002060"/>
                </a:solidFill>
              </a:rPr>
              <a:t>Stmt</a:t>
            </a:r>
            <a:r>
              <a:rPr lang="en-US" altLang="zh-CN" dirty="0" smtClean="0">
                <a:solidFill>
                  <a:srgbClr val="002060"/>
                </a:solidFill>
              </a:rPr>
              <a:t>	</a:t>
            </a:r>
            <a:r>
              <a:rPr lang="en-US" altLang="zh-CN" b="1" i="1" u="sng" dirty="0" smtClean="0">
                <a:solidFill>
                  <a:srgbClr val="002060"/>
                </a:solidFill>
              </a:rPr>
              <a:t>%</a:t>
            </a:r>
            <a:r>
              <a:rPr lang="en-US" altLang="zh-CN" b="1" i="1" u="sng" dirty="0" err="1" smtClean="0">
                <a:solidFill>
                  <a:srgbClr val="002060"/>
                </a:solidFill>
              </a:rPr>
              <a:t>prec</a:t>
            </a:r>
            <a:r>
              <a:rPr lang="en-US" altLang="zh-CN" b="1" i="1" u="sng" dirty="0" smtClean="0">
                <a:solidFill>
                  <a:srgbClr val="002060"/>
                </a:solidFill>
              </a:rPr>
              <a:t> IFX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2060"/>
                </a:solidFill>
              </a:rPr>
              <a:t>	</a:t>
            </a:r>
            <a:r>
              <a:rPr lang="en-US" altLang="zh-CN" dirty="0" smtClean="0">
                <a:solidFill>
                  <a:srgbClr val="002060"/>
                </a:solidFill>
              </a:rPr>
              <a:t>|  </a:t>
            </a:r>
            <a:r>
              <a:rPr lang="en-US" altLang="zh-CN" dirty="0">
                <a:solidFill>
                  <a:srgbClr val="002060"/>
                </a:solidFill>
              </a:rPr>
              <a:t>IF LP </a:t>
            </a:r>
            <a:r>
              <a:rPr lang="en-US" altLang="zh-CN" dirty="0" err="1">
                <a:solidFill>
                  <a:srgbClr val="002060"/>
                </a:solidFill>
              </a:rPr>
              <a:t>Exp</a:t>
            </a:r>
            <a:r>
              <a:rPr lang="en-US" altLang="zh-CN" dirty="0">
                <a:solidFill>
                  <a:srgbClr val="002060"/>
                </a:solidFill>
              </a:rPr>
              <a:t> RP </a:t>
            </a:r>
            <a:r>
              <a:rPr lang="en-US" altLang="zh-CN" dirty="0" err="1" smtClean="0">
                <a:solidFill>
                  <a:srgbClr val="002060"/>
                </a:solidFill>
              </a:rPr>
              <a:t>Stmt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ELSE </a:t>
            </a:r>
            <a:r>
              <a:rPr lang="en-US" altLang="zh-CN" dirty="0" err="1" smtClean="0">
                <a:solidFill>
                  <a:srgbClr val="002060"/>
                </a:solidFill>
              </a:rPr>
              <a:t>Stmt</a:t>
            </a:r>
            <a:endParaRPr lang="en-US" altLang="zh-C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</a:rPr>
              <a:t>语法</a:t>
            </a:r>
            <a:r>
              <a:rPr lang="zh-CN" altLang="en-US" b="1" dirty="0" smtClean="0">
                <a:solidFill>
                  <a:srgbClr val="002060"/>
                </a:solidFill>
              </a:rPr>
              <a:t>树创建与打印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</a:rPr>
              <a:t>多叉树的构建：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zh-CN" sz="3200" dirty="0" err="1" smtClean="0"/>
              <a:t>Exp</a:t>
            </a:r>
            <a:r>
              <a:rPr lang="en-US" altLang="zh-CN" sz="3200" dirty="0" smtClean="0"/>
              <a:t> : ID</a:t>
            </a:r>
            <a:r>
              <a:rPr lang="zh-CN" altLang="en-US" sz="3200" dirty="0"/>
              <a:t> 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{ $$ = </a:t>
            </a:r>
            <a:r>
              <a:rPr lang="en-US" altLang="zh-CN" sz="3200" dirty="0" err="1" smtClean="0"/>
              <a:t>createNode</a:t>
            </a:r>
            <a:r>
              <a:rPr lang="en-US" altLang="zh-CN" sz="3200" dirty="0" smtClean="0"/>
              <a:t>($1);  } </a:t>
            </a:r>
          </a:p>
          <a:p>
            <a:pPr lvl="1"/>
            <a:r>
              <a:rPr lang="en-US" altLang="zh-CN" sz="3200" dirty="0" err="1" smtClean="0"/>
              <a:t>Exp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: MINUS EXP { $$ = </a:t>
            </a:r>
            <a:r>
              <a:rPr lang="en-US" altLang="zh-CN" sz="3200" dirty="0" err="1" smtClean="0"/>
              <a:t>createNode</a:t>
            </a:r>
            <a:r>
              <a:rPr lang="en-US" altLang="zh-CN" sz="3200" dirty="0"/>
              <a:t>($</a:t>
            </a:r>
            <a:r>
              <a:rPr lang="en-US" altLang="zh-CN" sz="3200" dirty="0" smtClean="0"/>
              <a:t>1,$2); }</a:t>
            </a:r>
            <a:endParaRPr lang="en-US" altLang="zh-CN" sz="3200" i="1" dirty="0">
              <a:solidFill>
                <a:srgbClr val="002060"/>
              </a:solidFill>
            </a:endParaRPr>
          </a:p>
          <a:p>
            <a:pPr lvl="1"/>
            <a:r>
              <a:rPr lang="en-US" altLang="zh-CN" sz="3200" i="1" dirty="0" smtClean="0">
                <a:solidFill>
                  <a:srgbClr val="002060"/>
                </a:solidFill>
              </a:rPr>
              <a:t>#</a:t>
            </a:r>
            <a:r>
              <a:rPr lang="en-US" altLang="zh-CN" sz="3200" i="1" dirty="0">
                <a:solidFill>
                  <a:srgbClr val="002060"/>
                </a:solidFill>
              </a:rPr>
              <a:t>include&lt;</a:t>
            </a:r>
            <a:r>
              <a:rPr lang="en-US" altLang="zh-CN" sz="3200" i="1" dirty="0" err="1">
                <a:solidFill>
                  <a:srgbClr val="002060"/>
                </a:solidFill>
              </a:rPr>
              <a:t>stdarg.h</a:t>
            </a:r>
            <a:r>
              <a:rPr lang="en-US" altLang="zh-CN" sz="3200" i="1" dirty="0">
                <a:solidFill>
                  <a:srgbClr val="002060"/>
                </a:solidFill>
              </a:rPr>
              <a:t>&gt; </a:t>
            </a:r>
          </a:p>
          <a:p>
            <a:pPr marL="0" indent="0" algn="ctr">
              <a:buNone/>
            </a:pPr>
            <a:r>
              <a:rPr lang="en-US" altLang="zh-CN" sz="3600" b="1" i="1" u="sng" dirty="0" err="1" smtClean="0">
                <a:solidFill>
                  <a:srgbClr val="002060"/>
                </a:solidFill>
              </a:rPr>
              <a:t>struct</a:t>
            </a:r>
            <a:r>
              <a:rPr lang="en-US" altLang="zh-CN" sz="3600" b="1" i="1" u="sng" dirty="0" smtClean="0">
                <a:solidFill>
                  <a:srgbClr val="002060"/>
                </a:solidFill>
              </a:rPr>
              <a:t> Node* </a:t>
            </a:r>
            <a:r>
              <a:rPr lang="en-US" altLang="zh-CN" sz="3600" b="1" i="1" u="sng" dirty="0" err="1" smtClean="0">
                <a:solidFill>
                  <a:srgbClr val="002060"/>
                </a:solidFill>
              </a:rPr>
              <a:t>createNode</a:t>
            </a:r>
            <a:r>
              <a:rPr lang="en-US" altLang="zh-CN" sz="3600" b="1" i="1" u="sng" dirty="0" smtClean="0">
                <a:solidFill>
                  <a:srgbClr val="002060"/>
                </a:solidFill>
              </a:rPr>
              <a:t>(</a:t>
            </a:r>
            <a:r>
              <a:rPr lang="en-US" altLang="zh-CN" sz="3600" b="1" i="1" u="sng" dirty="0" err="1" smtClean="0">
                <a:solidFill>
                  <a:srgbClr val="002060"/>
                </a:solidFill>
              </a:rPr>
              <a:t>int</a:t>
            </a:r>
            <a:r>
              <a:rPr lang="en-US" altLang="zh-CN" sz="3600" b="1" i="1" u="sng" dirty="0" smtClean="0">
                <a:solidFill>
                  <a:srgbClr val="002060"/>
                </a:solidFill>
              </a:rPr>
              <a:t> </a:t>
            </a:r>
            <a:r>
              <a:rPr lang="en-US" altLang="zh-CN" sz="3600" b="1" i="1" u="sng" dirty="0" err="1" smtClean="0">
                <a:solidFill>
                  <a:srgbClr val="002060"/>
                </a:solidFill>
              </a:rPr>
              <a:t>arity</a:t>
            </a:r>
            <a:r>
              <a:rPr lang="en-US" altLang="zh-CN" sz="3600" b="1" i="1" u="sng" dirty="0" smtClean="0">
                <a:solidFill>
                  <a:srgbClr val="002060"/>
                </a:solidFill>
              </a:rPr>
              <a:t>,  …);</a:t>
            </a:r>
            <a:endParaRPr lang="en-US" altLang="zh-CN" sz="3600" b="1" i="1" u="sng" dirty="0" smtClean="0"/>
          </a:p>
          <a:p>
            <a:r>
              <a:rPr lang="zh-CN" altLang="en-US" sz="3600" b="1" dirty="0" smtClean="0">
                <a:solidFill>
                  <a:srgbClr val="C00000"/>
                </a:solidFill>
              </a:rPr>
              <a:t>递归层次的前序遍历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marL="0" lvl="1" indent="0" algn="ctr">
              <a:buNone/>
            </a:pPr>
            <a:r>
              <a:rPr lang="nl-NL" altLang="zh-CN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 printNode(struct Node* root, int nLayer);</a:t>
            </a:r>
            <a:endParaRPr lang="zh-CN" altLang="en-US" sz="32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文法符号结点的数据结构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</a:rPr>
              <a:t>保存的信息：</a:t>
            </a:r>
            <a:r>
              <a:rPr lang="en-US" altLang="zh-CN" sz="3600" b="1" i="1" dirty="0" err="1">
                <a:solidFill>
                  <a:srgbClr val="002060"/>
                </a:solidFill>
              </a:rPr>
              <a:t>struct</a:t>
            </a:r>
            <a:r>
              <a:rPr lang="en-US" altLang="zh-CN" sz="3600" b="1" i="1" dirty="0">
                <a:solidFill>
                  <a:srgbClr val="002060"/>
                </a:solidFill>
              </a:rPr>
              <a:t> </a:t>
            </a:r>
            <a:r>
              <a:rPr lang="en-US" altLang="zh-CN" sz="3600" b="1" i="1" dirty="0" smtClean="0">
                <a:solidFill>
                  <a:srgbClr val="002060"/>
                </a:solidFill>
              </a:rPr>
              <a:t> Node{ … };</a:t>
            </a:r>
          </a:p>
          <a:p>
            <a:pPr lvl="1"/>
            <a:r>
              <a:rPr lang="zh-CN" altLang="en-US" sz="3200" dirty="0" smtClean="0">
                <a:solidFill>
                  <a:srgbClr val="002060"/>
                </a:solidFill>
              </a:rPr>
              <a:t>结点类型： </a:t>
            </a:r>
            <a:r>
              <a:rPr lang="zh-CN" altLang="en-US" dirty="0" smtClean="0">
                <a:solidFill>
                  <a:srgbClr val="00B050"/>
                </a:solidFill>
              </a:rPr>
              <a:t>非终结符，终结符</a:t>
            </a:r>
            <a:r>
              <a:rPr lang="en-US" altLang="zh-CN" dirty="0" smtClean="0">
                <a:solidFill>
                  <a:srgbClr val="00B050"/>
                </a:solidFill>
              </a:rPr>
              <a:t>(</a:t>
            </a:r>
            <a:r>
              <a:rPr lang="zh-CN" altLang="en-US" dirty="0" smtClean="0">
                <a:solidFill>
                  <a:srgbClr val="00B050"/>
                </a:solidFill>
              </a:rPr>
              <a:t>数</a:t>
            </a:r>
            <a:r>
              <a:rPr lang="en-US" altLang="zh-CN" dirty="0" smtClean="0">
                <a:solidFill>
                  <a:srgbClr val="00B050"/>
                </a:solidFill>
              </a:rPr>
              <a:t>, </a:t>
            </a:r>
            <a:r>
              <a:rPr lang="zh-CN" altLang="en-US" dirty="0" smtClean="0">
                <a:solidFill>
                  <a:srgbClr val="00B050"/>
                </a:solidFill>
              </a:rPr>
              <a:t>标识符</a:t>
            </a:r>
            <a:r>
              <a:rPr lang="en-US" altLang="zh-CN" dirty="0" smtClean="0">
                <a:solidFill>
                  <a:srgbClr val="00B050"/>
                </a:solidFill>
              </a:rPr>
              <a:t>…)</a:t>
            </a:r>
          </a:p>
          <a:p>
            <a:pPr lvl="1"/>
            <a:r>
              <a:rPr lang="zh-CN" altLang="en-US" sz="3200" dirty="0" smtClean="0">
                <a:solidFill>
                  <a:srgbClr val="002060"/>
                </a:solidFill>
              </a:rPr>
              <a:t>结点名字： </a:t>
            </a:r>
            <a:r>
              <a:rPr lang="en-US" altLang="zh-CN" dirty="0" err="1" smtClean="0">
                <a:solidFill>
                  <a:srgbClr val="00B050"/>
                </a:solidFill>
              </a:rPr>
              <a:t>Exp</a:t>
            </a:r>
            <a:r>
              <a:rPr lang="zh-CN" altLang="en-US" dirty="0" smtClean="0">
                <a:solidFill>
                  <a:srgbClr val="00B050"/>
                </a:solidFill>
              </a:rPr>
              <a:t>，</a:t>
            </a:r>
            <a:r>
              <a:rPr lang="en-US" altLang="zh-CN" dirty="0" smtClean="0">
                <a:solidFill>
                  <a:srgbClr val="00B050"/>
                </a:solidFill>
              </a:rPr>
              <a:t>TYPE</a:t>
            </a:r>
            <a:r>
              <a:rPr lang="zh-CN" altLang="en-US" dirty="0" smtClean="0">
                <a:solidFill>
                  <a:srgbClr val="00B050"/>
                </a:solidFill>
              </a:rPr>
              <a:t>，</a:t>
            </a:r>
            <a:r>
              <a:rPr lang="en-US" altLang="zh-CN" dirty="0" smtClean="0">
                <a:solidFill>
                  <a:srgbClr val="00B050"/>
                </a:solidFill>
              </a:rPr>
              <a:t>ID</a:t>
            </a:r>
          </a:p>
          <a:p>
            <a:pPr lvl="1"/>
            <a:r>
              <a:rPr lang="zh-CN" altLang="en-US" sz="3200" dirty="0">
                <a:solidFill>
                  <a:srgbClr val="002060"/>
                </a:solidFill>
              </a:rPr>
              <a:t>所</a:t>
            </a:r>
            <a:r>
              <a:rPr lang="zh-CN" altLang="en-US" sz="3200" dirty="0" smtClean="0">
                <a:solidFill>
                  <a:srgbClr val="002060"/>
                </a:solidFill>
              </a:rPr>
              <a:t>在行号： </a:t>
            </a:r>
            <a:r>
              <a:rPr lang="en-US" altLang="zh-CN" i="1" dirty="0" smtClean="0">
                <a:solidFill>
                  <a:srgbClr val="00B050"/>
                </a:solidFill>
              </a:rPr>
              <a:t>%option  </a:t>
            </a:r>
            <a:r>
              <a:rPr lang="en-US" altLang="zh-CN" i="1" dirty="0" err="1" smtClean="0">
                <a:solidFill>
                  <a:srgbClr val="00B050"/>
                </a:solidFill>
              </a:rPr>
              <a:t>yylineno</a:t>
            </a:r>
            <a:endParaRPr lang="en-US" altLang="zh-CN" i="1" dirty="0" smtClean="0">
              <a:solidFill>
                <a:srgbClr val="00B050"/>
              </a:solidFill>
            </a:endParaRPr>
          </a:p>
          <a:p>
            <a:pPr lvl="1"/>
            <a:r>
              <a:rPr lang="zh-CN" altLang="en-US" sz="3200" dirty="0" smtClean="0">
                <a:solidFill>
                  <a:srgbClr val="002060"/>
                </a:solidFill>
              </a:rPr>
              <a:t>字符串属性值：</a:t>
            </a:r>
            <a:r>
              <a:rPr lang="en-US" altLang="zh-CN" dirty="0" smtClean="0">
                <a:solidFill>
                  <a:srgbClr val="00B050"/>
                </a:solidFill>
              </a:rPr>
              <a:t>TYPE.int</a:t>
            </a:r>
            <a:r>
              <a:rPr lang="zh-CN" altLang="en-US" dirty="0" smtClean="0">
                <a:solidFill>
                  <a:srgbClr val="00B050"/>
                </a:solidFill>
              </a:rPr>
              <a:t>，</a:t>
            </a:r>
            <a:r>
              <a:rPr lang="en-US" altLang="zh-CN" dirty="0" err="1" smtClean="0">
                <a:solidFill>
                  <a:srgbClr val="00B050"/>
                </a:solidFill>
              </a:rPr>
              <a:t>ID.lexeme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1"/>
            <a:r>
              <a:rPr lang="zh-CN" altLang="en-US" sz="3200" dirty="0" smtClean="0">
                <a:solidFill>
                  <a:srgbClr val="002060"/>
                </a:solidFill>
              </a:rPr>
              <a:t>数值属性值：</a:t>
            </a:r>
            <a:r>
              <a:rPr lang="en-US" altLang="zh-CN" dirty="0" smtClean="0">
                <a:solidFill>
                  <a:srgbClr val="00B050"/>
                </a:solidFill>
              </a:rPr>
              <a:t>INT</a:t>
            </a:r>
            <a:r>
              <a:rPr lang="zh-CN" altLang="en-US" dirty="0" smtClean="0">
                <a:solidFill>
                  <a:srgbClr val="00B050"/>
                </a:solidFill>
              </a:rPr>
              <a:t>，</a:t>
            </a:r>
            <a:r>
              <a:rPr lang="en-US" altLang="zh-CN" dirty="0" smtClean="0">
                <a:solidFill>
                  <a:srgbClr val="00B050"/>
                </a:solidFill>
              </a:rPr>
              <a:t>FLOAT</a:t>
            </a:r>
          </a:p>
          <a:p>
            <a:pPr lvl="1"/>
            <a:r>
              <a:rPr lang="zh-CN" altLang="en-US" sz="3200" b="1" dirty="0">
                <a:solidFill>
                  <a:srgbClr val="002060"/>
                </a:solidFill>
              </a:rPr>
              <a:t>多叉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树</a:t>
            </a:r>
            <a:r>
              <a:rPr lang="zh-CN" altLang="en-US" sz="3200" b="1" dirty="0">
                <a:solidFill>
                  <a:srgbClr val="002060"/>
                </a:solidFill>
              </a:rPr>
              <a:t>孩子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：</a:t>
            </a:r>
            <a:r>
              <a:rPr lang="en-US" altLang="zh-CN" sz="3200" i="1" dirty="0" err="1" smtClean="0">
                <a:solidFill>
                  <a:srgbClr val="00B050"/>
                </a:solidFill>
              </a:rPr>
              <a:t>int</a:t>
            </a:r>
            <a:r>
              <a:rPr lang="en-US" altLang="zh-CN" sz="3200" i="1" dirty="0" smtClean="0">
                <a:solidFill>
                  <a:srgbClr val="00B050"/>
                </a:solidFill>
              </a:rPr>
              <a:t>  </a:t>
            </a:r>
            <a:r>
              <a:rPr lang="en-US" altLang="zh-CN" sz="3200" i="1" dirty="0" err="1">
                <a:solidFill>
                  <a:srgbClr val="00B050"/>
                </a:solidFill>
              </a:rPr>
              <a:t>arity</a:t>
            </a:r>
            <a:r>
              <a:rPr lang="en-US" altLang="zh-CN" sz="3200" i="1" dirty="0">
                <a:solidFill>
                  <a:srgbClr val="00B050"/>
                </a:solidFill>
              </a:rPr>
              <a:t>,  </a:t>
            </a:r>
            <a:endParaRPr lang="en-US" altLang="zh-CN" sz="3200" i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altLang="zh-CN" sz="3200" i="1" dirty="0" err="1" smtClean="0">
                <a:solidFill>
                  <a:srgbClr val="00B050"/>
                </a:solidFill>
              </a:rPr>
              <a:t>struct</a:t>
            </a:r>
            <a:r>
              <a:rPr lang="en-US" altLang="zh-CN" sz="3200" i="1" dirty="0" smtClean="0">
                <a:solidFill>
                  <a:srgbClr val="00B050"/>
                </a:solidFill>
              </a:rPr>
              <a:t>  </a:t>
            </a:r>
            <a:r>
              <a:rPr lang="en-US" altLang="zh-CN" sz="3200" i="1" dirty="0">
                <a:solidFill>
                  <a:srgbClr val="00B050"/>
                </a:solidFill>
              </a:rPr>
              <a:t>Node* </a:t>
            </a:r>
            <a:r>
              <a:rPr lang="en-US" altLang="zh-CN" sz="3200" i="1" dirty="0" smtClean="0">
                <a:solidFill>
                  <a:srgbClr val="00B050"/>
                </a:solidFill>
              </a:rPr>
              <a:t>children[N]; </a:t>
            </a:r>
            <a:r>
              <a:rPr lang="en-US" altLang="zh-CN" sz="3200" b="1" i="1" dirty="0" smtClean="0">
                <a:solidFill>
                  <a:srgbClr val="FF0000"/>
                </a:solidFill>
              </a:rPr>
              <a:t>//vector&lt;Node*&gt;</a:t>
            </a:r>
          </a:p>
          <a:p>
            <a:pPr marL="457200" lvl="1" indent="0">
              <a:buNone/>
            </a:pPr>
            <a:r>
              <a:rPr lang="en-US" altLang="zh-CN" sz="3200" b="1" dirty="0" smtClean="0">
                <a:solidFill>
                  <a:srgbClr val="002060"/>
                </a:solidFill>
              </a:rPr>
              <a:t>-…(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可扩展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)</a:t>
            </a:r>
            <a:endParaRPr lang="en-US" altLang="zh-CN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语法解析的错误恢复产生式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Bison</a:t>
            </a:r>
            <a:r>
              <a:rPr lang="zh-CN" altLang="en-US" dirty="0" smtClean="0">
                <a:solidFill>
                  <a:srgbClr val="C00000"/>
                </a:solidFill>
              </a:rPr>
              <a:t>在当前状态对</a:t>
            </a:r>
            <a:r>
              <a:rPr lang="en-US" altLang="zh-CN" dirty="0" err="1" smtClean="0">
                <a:solidFill>
                  <a:srgbClr val="C00000"/>
                </a:solidFill>
              </a:rPr>
              <a:t>yylex</a:t>
            </a:r>
            <a:r>
              <a:rPr lang="en-US" altLang="zh-CN" dirty="0" smtClean="0">
                <a:solidFill>
                  <a:srgbClr val="C00000"/>
                </a:solidFill>
              </a:rPr>
              <a:t>()</a:t>
            </a:r>
            <a:r>
              <a:rPr lang="zh-CN" altLang="en-US" dirty="0" smtClean="0">
                <a:solidFill>
                  <a:srgbClr val="C00000"/>
                </a:solidFill>
              </a:rPr>
              <a:t>返回的</a:t>
            </a:r>
            <a:r>
              <a:rPr lang="en-US" altLang="zh-CN" dirty="0" smtClean="0">
                <a:solidFill>
                  <a:srgbClr val="C00000"/>
                </a:solidFill>
              </a:rPr>
              <a:t>token</a:t>
            </a:r>
            <a:r>
              <a:rPr lang="zh-CN" altLang="en-US" dirty="0" smtClean="0">
                <a:solidFill>
                  <a:srgbClr val="C00000"/>
                </a:solidFill>
              </a:rPr>
              <a:t>没有</a:t>
            </a:r>
            <a:r>
              <a:rPr lang="zh-CN" altLang="en-US" i="1" dirty="0" smtClean="0">
                <a:solidFill>
                  <a:srgbClr val="C00000"/>
                </a:solidFill>
              </a:rPr>
              <a:t>定义 </a:t>
            </a:r>
            <a:r>
              <a:rPr lang="zh-CN" altLang="en-US" dirty="0" smtClean="0">
                <a:solidFill>
                  <a:srgbClr val="C00000"/>
                </a:solidFill>
              </a:rPr>
              <a:t>时即发生了语法错误，调用</a:t>
            </a:r>
            <a:r>
              <a:rPr lang="en-US" altLang="zh-CN" dirty="0" err="1" smtClean="0">
                <a:solidFill>
                  <a:srgbClr val="C00000"/>
                </a:solidFill>
              </a:rPr>
              <a:t>yyerror</a:t>
            </a:r>
            <a:r>
              <a:rPr lang="en-US" altLang="zh-CN" dirty="0" smtClean="0">
                <a:solidFill>
                  <a:srgbClr val="C00000"/>
                </a:solidFill>
              </a:rPr>
              <a:t>:</a:t>
            </a:r>
          </a:p>
          <a:p>
            <a:pPr marL="457200" lvl="1" indent="0" algn="ctr">
              <a:buNone/>
            </a:pPr>
            <a:r>
              <a:rPr lang="en-US" altLang="zh-CN" sz="3200" i="1" dirty="0" err="1" smtClean="0">
                <a:solidFill>
                  <a:srgbClr val="002060"/>
                </a:solidFill>
              </a:rPr>
              <a:t>yyerror</a:t>
            </a:r>
            <a:r>
              <a:rPr lang="en-US" altLang="zh-CN" sz="3200" i="1" dirty="0" smtClean="0">
                <a:solidFill>
                  <a:srgbClr val="002060"/>
                </a:solidFill>
              </a:rPr>
              <a:t>(char* </a:t>
            </a:r>
            <a:r>
              <a:rPr lang="en-US" altLang="zh-CN" sz="3200" i="1" dirty="0" err="1" smtClean="0">
                <a:solidFill>
                  <a:srgbClr val="002060"/>
                </a:solidFill>
              </a:rPr>
              <a:t>str</a:t>
            </a:r>
            <a:r>
              <a:rPr lang="en-US" altLang="zh-CN" sz="3200" i="1" dirty="0" smtClean="0">
                <a:solidFill>
                  <a:srgbClr val="002060"/>
                </a:solidFill>
              </a:rPr>
              <a:t>){  </a:t>
            </a:r>
            <a:r>
              <a:rPr lang="en-US" altLang="zh-CN" sz="3200" i="1" dirty="0" err="1" smtClean="0">
                <a:solidFill>
                  <a:srgbClr val="002060"/>
                </a:solidFill>
              </a:rPr>
              <a:t>printf</a:t>
            </a:r>
            <a:r>
              <a:rPr lang="en-US" altLang="zh-CN" sz="3200" i="1" dirty="0" smtClean="0">
                <a:solidFill>
                  <a:srgbClr val="002060"/>
                </a:solidFill>
              </a:rPr>
              <a:t>(“syntax error\n”); }</a:t>
            </a:r>
            <a:endParaRPr lang="en-US" altLang="zh-CN" i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Bison</a:t>
            </a:r>
            <a:r>
              <a:rPr lang="zh-CN" altLang="en-US" b="1" dirty="0" smtClean="0">
                <a:solidFill>
                  <a:srgbClr val="002060"/>
                </a:solidFill>
              </a:rPr>
              <a:t>不断丢弃词法单元直至遇到</a:t>
            </a:r>
            <a:r>
              <a:rPr lang="zh-CN" altLang="en-US" b="1" i="1" dirty="0" smtClean="0">
                <a:solidFill>
                  <a:srgbClr val="002060"/>
                </a:solidFill>
              </a:rPr>
              <a:t>同步 </a:t>
            </a:r>
            <a:r>
              <a:rPr lang="zh-CN" altLang="en-US" b="1" dirty="0" smtClean="0">
                <a:solidFill>
                  <a:srgbClr val="002060"/>
                </a:solidFill>
              </a:rPr>
              <a:t>单元</a:t>
            </a:r>
            <a:r>
              <a:rPr lang="en-US" altLang="zh-CN" b="1" dirty="0" smtClean="0">
                <a:solidFill>
                  <a:srgbClr val="002060"/>
                </a:solidFill>
              </a:rPr>
              <a:t> (</a:t>
            </a:r>
            <a:r>
              <a:rPr lang="zh-CN" altLang="en-US" b="1" i="1" dirty="0" smtClean="0">
                <a:solidFill>
                  <a:srgbClr val="002060"/>
                </a:solidFill>
              </a:rPr>
              <a:t>例如</a:t>
            </a:r>
            <a:r>
              <a:rPr lang="en-US" altLang="zh-CN" b="1" i="1" dirty="0" smtClean="0">
                <a:solidFill>
                  <a:srgbClr val="002060"/>
                </a:solidFill>
              </a:rPr>
              <a:t>：</a:t>
            </a:r>
            <a:r>
              <a:rPr lang="zh-CN" altLang="en-US" b="1" i="1" dirty="0" smtClean="0">
                <a:solidFill>
                  <a:srgbClr val="002060"/>
                </a:solidFill>
              </a:rPr>
              <a:t>分号，右括号 </a:t>
            </a:r>
            <a:r>
              <a:rPr lang="en-US" altLang="zh-CN" b="1" dirty="0" smtClean="0">
                <a:solidFill>
                  <a:srgbClr val="002060"/>
                </a:solidFill>
              </a:rPr>
              <a:t>)</a:t>
            </a:r>
            <a:endParaRPr lang="en-US" altLang="zh-CN" dirty="0">
              <a:solidFill>
                <a:srgbClr val="002060"/>
              </a:solidFill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机制：错误恢复产生式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r>
              <a:rPr lang="en-US" altLang="zh-CN" b="1" i="1" dirty="0" err="1" smtClean="0">
                <a:solidFill>
                  <a:srgbClr val="002060"/>
                </a:solidFill>
              </a:rPr>
              <a:t>Stmt</a:t>
            </a:r>
            <a:r>
              <a:rPr lang="en-US" altLang="zh-CN" b="1" i="1" dirty="0" smtClean="0">
                <a:solidFill>
                  <a:srgbClr val="002060"/>
                </a:solidFill>
              </a:rPr>
              <a:t>:   error  SEMI</a:t>
            </a:r>
          </a:p>
          <a:p>
            <a:pPr marL="457200" lvl="1" indent="0" algn="ctr">
              <a:buNone/>
            </a:pPr>
            <a:endParaRPr lang="en-US" altLang="zh-CN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参考资料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err="1" smtClean="0"/>
              <a:t>Aho</a:t>
            </a:r>
            <a:r>
              <a:rPr lang="en-US" altLang="zh-CN" dirty="0" smtClean="0"/>
              <a:t> </a:t>
            </a:r>
            <a:r>
              <a:rPr lang="zh-CN" altLang="en-US" dirty="0" smtClean="0"/>
              <a:t>编译原理：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2"/>
              </a:rPr>
              <a:t>http://dinosaur.compilertools.net/</a:t>
            </a:r>
            <a:r>
              <a:rPr lang="en-US" altLang="zh-CN" dirty="0" smtClean="0"/>
              <a:t> </a:t>
            </a:r>
          </a:p>
          <a:p>
            <a:r>
              <a:rPr lang="zh-CN" altLang="en-US" dirty="0" smtClean="0"/>
              <a:t>斯坦福 编译原理：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www.stanford.edu/class/archive/cs/cs143/cs143.1128/handouts/050%20Flex%20In%20A%20Nutshell.pdf</a:t>
            </a:r>
            <a:endParaRPr lang="en-US" altLang="zh-CN" dirty="0"/>
          </a:p>
          <a:p>
            <a:pPr lvl="1"/>
            <a:r>
              <a:rPr lang="en-US" altLang="zh-CN" dirty="0">
                <a:hlinkClick r:id="rId4"/>
              </a:rPr>
              <a:t>http://</a:t>
            </a:r>
            <a:r>
              <a:rPr lang="en-US" altLang="zh-CN" dirty="0" smtClean="0">
                <a:hlinkClick r:id="rId4"/>
              </a:rPr>
              <a:t>www.stanford.edu/class/archive/cs/cs143/cs143.1128/handouts/120%20Introducing%20bison.pdf</a:t>
            </a:r>
            <a:endParaRPr lang="en-US" altLang="zh-CN" dirty="0" smtClean="0"/>
          </a:p>
          <a:p>
            <a:r>
              <a:rPr lang="zh-CN" altLang="en-US" dirty="0"/>
              <a:t>指导</a:t>
            </a:r>
            <a:r>
              <a:rPr lang="zh-CN" altLang="en-US" dirty="0" smtClean="0"/>
              <a:t>攻略：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5"/>
              </a:rPr>
              <a:t>http</a:t>
            </a:r>
            <a:r>
              <a:rPr lang="en-US" altLang="zh-CN" dirty="0">
                <a:hlinkClick r:id="rId5"/>
              </a:rPr>
              <a:t>://cs.nju.edu.cn/changxu/2%20compiler/projects/%</a:t>
            </a:r>
            <a:r>
              <a:rPr lang="en-US" altLang="zh-CN" dirty="0" smtClean="0">
                <a:hlinkClick r:id="rId5"/>
              </a:rPr>
              <a:t>E6%8C%87%E5%AF%BC%E6%94%BB%E7%95%A5%201.pdf</a:t>
            </a:r>
            <a:r>
              <a:rPr lang="en-US" altLang="zh-CN" dirty="0" smtClean="0"/>
              <a:t> </a:t>
            </a:r>
            <a:endParaRPr lang="zh-CN" altLang="en-US" dirty="0"/>
          </a:p>
          <a:p>
            <a:r>
              <a:rPr lang="zh-CN" altLang="en-US" dirty="0" smtClean="0"/>
              <a:t>可变参数个数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>
                <a:hlinkClick r:id="rId6"/>
              </a:rPr>
              <a:t>http</a:t>
            </a:r>
            <a:r>
              <a:rPr lang="en-US" altLang="zh-CN" dirty="0">
                <a:hlinkClick r:id="rId6"/>
              </a:rPr>
              <a:t>://www.cplusplus.com/reference/cstdarg/va_start</a:t>
            </a:r>
            <a:r>
              <a:rPr lang="en-US" altLang="zh-CN" dirty="0" smtClean="0">
                <a:hlinkClick r:id="rId6"/>
              </a:rPr>
              <a:t>/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zh-CN" altLang="en-US" dirty="0" smtClean="0"/>
              <a:t>错误恢复：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7"/>
              </a:rPr>
              <a:t>http</a:t>
            </a:r>
            <a:r>
              <a:rPr lang="en-US" altLang="zh-CN" dirty="0">
                <a:hlinkClick r:id="rId7"/>
              </a:rPr>
              <a:t>://</a:t>
            </a:r>
            <a:r>
              <a:rPr lang="en-US" altLang="zh-CN" dirty="0" smtClean="0">
                <a:hlinkClick r:id="rId7"/>
              </a:rPr>
              <a:t>oreilly.com/linux/excerpts/9780596155971/error-reporting-recovery.html</a:t>
            </a:r>
            <a:r>
              <a:rPr lang="en-US" altLang="zh-CN" dirty="0" smtClean="0"/>
              <a:t> 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859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51520" y="1268760"/>
            <a:ext cx="8640960" cy="39604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67544" y="1576685"/>
            <a:ext cx="8352928" cy="216024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Phases of a Compiler</a:t>
            </a:r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1763688" y="2148103"/>
            <a:ext cx="2088232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Lexical Analyzer</a:t>
            </a:r>
            <a:endParaRPr lang="zh-CN" altLang="en-US" sz="3200" b="1" dirty="0"/>
          </a:p>
        </p:txBody>
      </p:sp>
      <p:sp>
        <p:nvSpPr>
          <p:cNvPr id="9" name="矩形 8"/>
          <p:cNvSpPr/>
          <p:nvPr/>
        </p:nvSpPr>
        <p:spPr>
          <a:xfrm>
            <a:off x="4788024" y="2152749"/>
            <a:ext cx="2448272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Syntax Analyzer</a:t>
            </a:r>
            <a:endParaRPr lang="zh-CN" altLang="en-US" sz="3200" b="1" dirty="0"/>
          </a:p>
        </p:txBody>
      </p:sp>
      <p:cxnSp>
        <p:nvCxnSpPr>
          <p:cNvPr id="11" name="直接箭头连接符 10"/>
          <p:cNvCxnSpPr>
            <a:endCxn id="8" idx="1"/>
          </p:cNvCxnSpPr>
          <p:nvPr/>
        </p:nvCxnSpPr>
        <p:spPr>
          <a:xfrm flipV="1">
            <a:off x="971600" y="2616155"/>
            <a:ext cx="792088" cy="4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3588" y="2276872"/>
            <a:ext cx="97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 </a:t>
            </a:r>
          </a:p>
          <a:p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</a:t>
            </a:r>
            <a:endParaRPr lang="zh-CN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直接箭头连接符 13"/>
          <p:cNvCxnSpPr>
            <a:stCxn id="8" idx="3"/>
            <a:endCxn id="15" idx="3"/>
          </p:cNvCxnSpPr>
          <p:nvPr/>
        </p:nvCxnSpPr>
        <p:spPr>
          <a:xfrm flipV="1">
            <a:off x="3851920" y="2608814"/>
            <a:ext cx="972108" cy="73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1920" y="2254871"/>
            <a:ext cx="97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B050"/>
                </a:solidFill>
              </a:rPr>
              <a:t>Token </a:t>
            </a:r>
          </a:p>
          <a:p>
            <a:r>
              <a:rPr lang="en-US" altLang="zh-CN" sz="2000" b="1" dirty="0" smtClean="0">
                <a:solidFill>
                  <a:srgbClr val="00B050"/>
                </a:solidFill>
              </a:rPr>
              <a:t>Stream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6296" y="228906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 Tree</a:t>
            </a:r>
            <a:endParaRPr lang="zh-CN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7236296" y="26369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043608" y="3933056"/>
            <a:ext cx="208823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Semantic Analyzer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3347864" y="3933056"/>
            <a:ext cx="208823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Intermediate</a:t>
            </a:r>
          </a:p>
          <a:p>
            <a:pPr algn="ctr"/>
            <a:r>
              <a:rPr lang="en-US" altLang="zh-CN" dirty="0" smtClean="0"/>
              <a:t>Code Generator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5652120" y="3933056"/>
            <a:ext cx="208823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Code Generator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>
            <a:off x="3095836" y="440110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5364088" y="441420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3095836" y="5301208"/>
            <a:ext cx="284431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Symbol Table</a:t>
            </a:r>
            <a:endParaRPr lang="zh-CN" alt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668344" y="4047165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>
                <a:solidFill>
                  <a:srgbClr val="00B050"/>
                </a:solidFill>
              </a:rPr>
              <a:t>Machine </a:t>
            </a:r>
          </a:p>
          <a:p>
            <a:r>
              <a:rPr lang="en-US" altLang="zh-CN" sz="2000" b="1" i="1" dirty="0">
                <a:solidFill>
                  <a:srgbClr val="00B050"/>
                </a:solidFill>
              </a:rPr>
              <a:t>Code</a:t>
            </a:r>
            <a:endParaRPr lang="zh-CN" altLang="en-US" sz="2000" b="1" i="1" dirty="0">
              <a:solidFill>
                <a:srgbClr val="00B05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7740352" y="4414207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7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Outline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256584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提交说明</a:t>
            </a:r>
            <a:endParaRPr lang="en-US" altLang="zh-CN" b="1" dirty="0">
              <a:solidFill>
                <a:srgbClr val="00B050"/>
              </a:solidFill>
            </a:endParaRPr>
          </a:p>
          <a:p>
            <a:r>
              <a:rPr lang="zh-CN" altLang="en-US" b="1" dirty="0">
                <a:solidFill>
                  <a:srgbClr val="00B050"/>
                </a:solidFill>
              </a:rPr>
              <a:t>实验任务（必做 </a:t>
            </a:r>
            <a:r>
              <a:rPr lang="en-US" altLang="zh-CN" b="1" dirty="0">
                <a:solidFill>
                  <a:srgbClr val="00B050"/>
                </a:solidFill>
              </a:rPr>
              <a:t>+ </a:t>
            </a:r>
            <a:r>
              <a:rPr lang="zh-CN" altLang="en-US" b="1" dirty="0">
                <a:solidFill>
                  <a:srgbClr val="00B050"/>
                </a:solidFill>
              </a:rPr>
              <a:t>选做）</a:t>
            </a:r>
            <a:endParaRPr lang="en-US" altLang="zh-CN" b="1" dirty="0">
              <a:solidFill>
                <a:srgbClr val="00B050"/>
              </a:solidFill>
            </a:endParaRPr>
          </a:p>
          <a:p>
            <a:r>
              <a:rPr lang="zh-CN" altLang="en-US" b="1" dirty="0" smtClean="0">
                <a:solidFill>
                  <a:srgbClr val="002060"/>
                </a:solidFill>
              </a:rPr>
              <a:t>编译环境及过程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b="1" dirty="0">
                <a:solidFill>
                  <a:srgbClr val="7030A0"/>
                </a:solidFill>
              </a:rPr>
              <a:t>词法分析与</a:t>
            </a:r>
            <a:r>
              <a:rPr lang="en-US" altLang="zh-CN" b="1" dirty="0">
                <a:solidFill>
                  <a:srgbClr val="7030A0"/>
                </a:solidFill>
              </a:rPr>
              <a:t>flex</a:t>
            </a:r>
          </a:p>
          <a:p>
            <a:pPr lvl="1"/>
            <a:r>
              <a:rPr lang="zh-CN" altLang="en-US" b="1" dirty="0">
                <a:solidFill>
                  <a:srgbClr val="7030A0"/>
                </a:solidFill>
              </a:rPr>
              <a:t>语法分析与</a:t>
            </a:r>
            <a:r>
              <a:rPr lang="en-US" altLang="zh-CN" b="1" dirty="0" smtClean="0">
                <a:solidFill>
                  <a:srgbClr val="7030A0"/>
                </a:solidFill>
              </a:rPr>
              <a:t>bison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实验</a:t>
            </a:r>
            <a:r>
              <a:rPr lang="zh-CN" altLang="en-US" b="1" dirty="0">
                <a:solidFill>
                  <a:srgbClr val="FF0000"/>
                </a:solidFill>
              </a:rPr>
              <a:t>讲解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/>
            <a:r>
              <a:rPr lang="zh-CN" altLang="en-US" b="1" dirty="0">
                <a:solidFill>
                  <a:srgbClr val="FF5050"/>
                </a:solidFill>
              </a:rPr>
              <a:t>文法</a:t>
            </a:r>
            <a:r>
              <a:rPr lang="zh-CN" altLang="en-US" b="1" dirty="0" smtClean="0">
                <a:solidFill>
                  <a:srgbClr val="FF5050"/>
                </a:solidFill>
              </a:rPr>
              <a:t>二义性消除</a:t>
            </a:r>
            <a:endParaRPr lang="en-US" altLang="zh-CN" b="1" dirty="0" smtClean="0">
              <a:solidFill>
                <a:srgbClr val="FF5050"/>
              </a:solidFill>
            </a:endParaRPr>
          </a:p>
          <a:p>
            <a:pPr lvl="1"/>
            <a:r>
              <a:rPr lang="zh-CN" altLang="en-US" b="1" dirty="0">
                <a:solidFill>
                  <a:srgbClr val="FF5050"/>
                </a:solidFill>
              </a:rPr>
              <a:t>语法</a:t>
            </a:r>
            <a:r>
              <a:rPr lang="zh-CN" altLang="en-US" b="1" dirty="0" smtClean="0">
                <a:solidFill>
                  <a:srgbClr val="FF5050"/>
                </a:solidFill>
              </a:rPr>
              <a:t>树创建与打印</a:t>
            </a:r>
            <a:endParaRPr lang="en-US" altLang="zh-CN" b="1" dirty="0" smtClean="0">
              <a:solidFill>
                <a:srgbClr val="FF5050"/>
              </a:solidFill>
            </a:endParaRPr>
          </a:p>
          <a:p>
            <a:pPr lvl="1"/>
            <a:r>
              <a:rPr lang="zh-CN" altLang="en-US" b="1" dirty="0" smtClean="0">
                <a:solidFill>
                  <a:srgbClr val="FF5050"/>
                </a:solidFill>
              </a:rPr>
              <a:t>文法符号结点的数据结构</a:t>
            </a:r>
            <a:endParaRPr lang="en-US" altLang="zh-CN" b="1" dirty="0" smtClean="0">
              <a:solidFill>
                <a:srgbClr val="FF5050"/>
              </a:solidFill>
            </a:endParaRPr>
          </a:p>
          <a:p>
            <a:pPr lvl="1"/>
            <a:r>
              <a:rPr lang="zh-CN" altLang="en-US" b="1" dirty="0" smtClean="0">
                <a:solidFill>
                  <a:srgbClr val="FF5050"/>
                </a:solidFill>
              </a:rPr>
              <a:t>语法解析的错误恢复</a:t>
            </a:r>
            <a:endParaRPr lang="en-US" altLang="zh-CN" b="1" dirty="0" smtClean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提交</a:t>
            </a:r>
            <a:r>
              <a:rPr lang="zh-CN" altLang="en-US" b="1" dirty="0">
                <a:solidFill>
                  <a:srgbClr val="00B050"/>
                </a:solidFill>
              </a:rPr>
              <a:t>说明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544616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</a:rPr>
              <a:t>地址：</a:t>
            </a:r>
            <a:r>
              <a:rPr lang="en-US" altLang="zh-CN" sz="3600" b="1" dirty="0" smtClean="0">
                <a:solidFill>
                  <a:srgbClr val="002060"/>
                </a:solidFill>
                <a:hlinkClick r:id="rId3"/>
              </a:rPr>
              <a:t>ftp://114.212.190.181: </a:t>
            </a:r>
            <a:r>
              <a:rPr lang="en-US" altLang="zh-CN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31</a:t>
            </a:r>
            <a:endParaRPr lang="en-US" altLang="zh-CN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600" b="1" dirty="0" smtClean="0">
                <a:solidFill>
                  <a:srgbClr val="7030A0"/>
                </a:solidFill>
              </a:rPr>
              <a:t>用户名和密码：</a:t>
            </a:r>
            <a:r>
              <a:rPr lang="en-US" altLang="zh-CN" sz="3600" b="1" dirty="0" smtClean="0">
                <a:solidFill>
                  <a:srgbClr val="7030A0"/>
                </a:solidFill>
              </a:rPr>
              <a:t>upload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格式：学号命名的压缩包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(</a:t>
            </a:r>
            <a:r>
              <a:rPr lang="en-US" altLang="zh-CN" sz="3600" b="1" i="1" dirty="0" smtClean="0">
                <a:solidFill>
                  <a:srgbClr val="FF0000"/>
                </a:solidFill>
              </a:rPr>
              <a:t>zip/</a:t>
            </a:r>
            <a:r>
              <a:rPr lang="en-US" altLang="zh-CN" sz="3600" b="1" i="1" dirty="0" err="1" smtClean="0">
                <a:solidFill>
                  <a:srgbClr val="FF0000"/>
                </a:solidFill>
              </a:rPr>
              <a:t>rar</a:t>
            </a:r>
            <a:r>
              <a:rPr lang="en-US" altLang="zh-CN" sz="3600" b="1" dirty="0">
                <a:solidFill>
                  <a:srgbClr val="FF0000"/>
                </a:solidFill>
              </a:rPr>
              <a:t>)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内容：</a:t>
            </a:r>
            <a:endParaRPr lang="en-US" altLang="zh-CN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源程序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altLang="zh-CN" sz="3200" i="1" dirty="0" smtClean="0">
                <a:solidFill>
                  <a:schemeClr val="accent6">
                    <a:lumMod val="50000"/>
                  </a:schemeClr>
                </a:solidFill>
              </a:rPr>
              <a:t>ex1.</a:t>
            </a:r>
            <a:r>
              <a:rPr lang="en-US" altLang="zh-CN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zh-CN" sz="3200" i="1" dirty="0" smtClean="0">
                <a:solidFill>
                  <a:schemeClr val="accent6">
                    <a:lumMod val="50000"/>
                  </a:schemeClr>
                </a:solidFill>
              </a:rPr>
              <a:t>, ex1.</a:t>
            </a:r>
            <a:r>
              <a:rPr lang="en-US" altLang="zh-CN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y; </a:t>
            </a:r>
            <a:r>
              <a:rPr lang="zh-CN" altLang="en-US" sz="3200" i="1" u="sng" dirty="0" smtClean="0">
                <a:solidFill>
                  <a:schemeClr val="accent6">
                    <a:lumMod val="50000"/>
                  </a:schemeClr>
                </a:solidFill>
              </a:rPr>
              <a:t>额外的</a:t>
            </a:r>
            <a:r>
              <a:rPr lang="en-US" altLang="zh-CN" sz="3200" i="1" u="sng" dirty="0" smtClean="0">
                <a:solidFill>
                  <a:schemeClr val="accent6">
                    <a:lumMod val="50000"/>
                  </a:schemeClr>
                </a:solidFill>
              </a:rPr>
              <a:t>.c</a:t>
            </a:r>
            <a:r>
              <a:rPr lang="zh-CN" altLang="en-US" sz="3200" i="1" u="sng" dirty="0" smtClean="0">
                <a:solidFill>
                  <a:schemeClr val="accent6">
                    <a:lumMod val="50000"/>
                  </a:schemeClr>
                </a:solidFill>
              </a:rPr>
              <a:t>文件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CN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可执行程序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CN" altLang="en-US" sz="3200" i="1" dirty="0" smtClean="0">
                <a:solidFill>
                  <a:schemeClr val="accent6">
                    <a:lumMod val="50000"/>
                  </a:schemeClr>
                </a:solidFill>
              </a:rPr>
              <a:t>命名为 </a:t>
            </a:r>
            <a:r>
              <a:rPr lang="en-US" altLang="zh-CN" sz="3200" i="1" dirty="0" smtClean="0">
                <a:solidFill>
                  <a:schemeClr val="accent6">
                    <a:lumMod val="50000"/>
                  </a:schemeClr>
                </a:solidFill>
              </a:rPr>
              <a:t>parser</a:t>
            </a:r>
            <a:r>
              <a:rPr lang="en-US" altLang="zh-CN" sz="32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altLang="zh-CN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报告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PDF(</a:t>
            </a:r>
            <a:r>
              <a:rPr lang="zh-CN" altLang="en-US" i="1" dirty="0" smtClean="0">
                <a:solidFill>
                  <a:schemeClr val="accent6">
                    <a:lumMod val="50000"/>
                  </a:schemeClr>
                </a:solidFill>
              </a:rPr>
              <a:t>完成的功能点</a:t>
            </a:r>
            <a:r>
              <a:rPr lang="zh-CN" altLang="en-US" i="1" dirty="0">
                <a:solidFill>
                  <a:schemeClr val="accent6">
                    <a:lumMod val="50000"/>
                  </a:schemeClr>
                </a:solidFill>
              </a:rPr>
              <a:t>，编译步骤</a:t>
            </a:r>
            <a:r>
              <a:rPr lang="en-US" altLang="zh-CN" i="1" dirty="0">
                <a:solidFill>
                  <a:schemeClr val="accent6">
                    <a:lumMod val="50000"/>
                  </a:schemeClr>
                </a:solidFill>
              </a:rPr>
              <a:t>，</a:t>
            </a:r>
            <a:r>
              <a:rPr lang="zh-CN" altLang="en-US" i="1" dirty="0" smtClean="0">
                <a:solidFill>
                  <a:schemeClr val="accent6">
                    <a:lumMod val="50000"/>
                  </a:schemeClr>
                </a:solidFill>
              </a:rPr>
              <a:t>实现方法，结点的数据结构表示；</a:t>
            </a:r>
            <a:r>
              <a:rPr lang="zh-CN" altLang="en-US" i="1" u="sng" dirty="0" smtClean="0">
                <a:solidFill>
                  <a:schemeClr val="accent6">
                    <a:lumMod val="50000"/>
                  </a:schemeClr>
                </a:solidFill>
              </a:rPr>
              <a:t>不超过</a:t>
            </a:r>
            <a:r>
              <a:rPr lang="en-US" altLang="zh-CN" i="1" u="sng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i="1" u="sng" dirty="0" smtClean="0">
                <a:solidFill>
                  <a:schemeClr val="accent6">
                    <a:lumMod val="50000"/>
                  </a:schemeClr>
                </a:solidFill>
              </a:rPr>
              <a:t>页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600" b="1" dirty="0">
                <a:solidFill>
                  <a:srgbClr val="00B050"/>
                </a:solidFill>
              </a:rPr>
              <a:t>备注：可重新提交，加后缀 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 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_02, _03</a:t>
            </a:r>
            <a:endParaRPr lang="en-US" altLang="zh-CN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实验任务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r>
              <a:rPr lang="zh-CN" altLang="en-US" b="1" i="1" dirty="0" smtClean="0">
                <a:solidFill>
                  <a:srgbClr val="002060"/>
                </a:solidFill>
              </a:rPr>
              <a:t>预备：熟悉 </a:t>
            </a:r>
            <a:r>
              <a:rPr lang="en-US" altLang="zh-CN" b="1" i="1" dirty="0" smtClean="0">
                <a:solidFill>
                  <a:srgbClr val="002060"/>
                </a:solidFill>
              </a:rPr>
              <a:t>C--</a:t>
            </a:r>
            <a:r>
              <a:rPr lang="zh-CN" altLang="en-US" b="1" i="1" dirty="0" smtClean="0">
                <a:solidFill>
                  <a:srgbClr val="002060"/>
                </a:solidFill>
              </a:rPr>
              <a:t>文法和实验要求</a:t>
            </a:r>
            <a:endParaRPr lang="en-US" altLang="zh-CN" b="1" i="1" dirty="0" smtClean="0">
              <a:solidFill>
                <a:srgbClr val="002060"/>
              </a:solidFill>
            </a:endParaRPr>
          </a:p>
          <a:p>
            <a:r>
              <a:rPr lang="zh-CN" altLang="en-US" sz="3600" b="1" dirty="0" smtClean="0">
                <a:solidFill>
                  <a:srgbClr val="C00000"/>
                </a:solidFill>
              </a:rPr>
              <a:t>必做：</a:t>
            </a:r>
            <a:endParaRPr lang="en-US" altLang="zh-CN" sz="3600" b="1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错误类型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1: </a:t>
            </a:r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词法错误</a:t>
            </a:r>
            <a:r>
              <a:rPr lang="en-US" altLang="zh-CN" sz="3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CN" altLang="en-US" sz="3200" dirty="0" smtClean="0">
                <a:solidFill>
                  <a:schemeClr val="accent6">
                    <a:lumMod val="50000"/>
                  </a:schemeClr>
                </a:solidFill>
              </a:rPr>
              <a:t>词法未定义字符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zh-CN" altLang="zh-CN" sz="3200" dirty="0" smtClean="0">
                <a:solidFill>
                  <a:schemeClr val="accent6">
                    <a:lumMod val="50000"/>
                  </a:schemeClr>
                </a:solidFill>
              </a:rPr>
              <a:t>错误</a:t>
            </a:r>
            <a:r>
              <a:rPr lang="zh-CN" altLang="zh-CN" sz="3200" dirty="0">
                <a:solidFill>
                  <a:schemeClr val="accent6">
                    <a:lumMod val="50000"/>
                  </a:schemeClr>
                </a:solidFill>
              </a:rPr>
              <a:t>类型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2: </a:t>
            </a:r>
            <a:r>
              <a:rPr lang="zh-CN" altLang="zh-CN" sz="3200" dirty="0" smtClean="0">
                <a:solidFill>
                  <a:schemeClr val="accent6">
                    <a:lumMod val="50000"/>
                  </a:schemeClr>
                </a:solidFill>
              </a:rPr>
              <a:t>语法错误</a:t>
            </a:r>
            <a:r>
              <a:rPr lang="en-US" altLang="zh-CN" sz="3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CN" altLang="zh-CN" sz="3200" dirty="0" smtClean="0">
                <a:solidFill>
                  <a:schemeClr val="accent6">
                    <a:lumMod val="50000"/>
                  </a:schemeClr>
                </a:solidFill>
              </a:rPr>
              <a:t>如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</a:rPr>
              <a:t>[3,9])</a:t>
            </a:r>
          </a:p>
          <a:p>
            <a:r>
              <a:rPr lang="zh-CN" altLang="en-US" sz="3600" b="1" dirty="0">
                <a:solidFill>
                  <a:srgbClr val="002060"/>
                </a:solidFill>
              </a:rPr>
              <a:t>选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做：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pPr lvl="1"/>
            <a:r>
              <a:rPr lang="zh-CN" altLang="en-US" sz="3200" b="1" dirty="0">
                <a:solidFill>
                  <a:srgbClr val="002060"/>
                </a:solidFill>
              </a:rPr>
              <a:t>选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1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：两种风格的注释：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//,   /* */</a:t>
            </a:r>
          </a:p>
          <a:p>
            <a:pPr lvl="1"/>
            <a:r>
              <a:rPr lang="zh-CN" altLang="en-US" sz="3200" b="1" dirty="0" smtClean="0">
                <a:solidFill>
                  <a:srgbClr val="002060"/>
                </a:solidFill>
              </a:rPr>
              <a:t>选做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2</a:t>
            </a:r>
            <a:r>
              <a:rPr lang="zh-CN" altLang="en-US" sz="3200" b="1" dirty="0">
                <a:solidFill>
                  <a:srgbClr val="002060"/>
                </a:solidFill>
              </a:rPr>
              <a:t>：八进制数：</a:t>
            </a:r>
            <a:r>
              <a:rPr lang="en-US" altLang="zh-CN" sz="3200" b="1" dirty="0">
                <a:solidFill>
                  <a:srgbClr val="002060"/>
                </a:solidFill>
              </a:rPr>
              <a:t>012</a:t>
            </a:r>
          </a:p>
          <a:p>
            <a:pPr lvl="1"/>
            <a:r>
              <a:rPr lang="zh-CN" altLang="en-US" sz="3200" b="1" dirty="0" smtClean="0">
                <a:solidFill>
                  <a:srgbClr val="002060"/>
                </a:solidFill>
              </a:rPr>
              <a:t>选做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3</a:t>
            </a:r>
            <a:r>
              <a:rPr lang="zh-CN" altLang="en-US" sz="3200" b="1" dirty="0">
                <a:solidFill>
                  <a:srgbClr val="002060"/>
                </a:solidFill>
              </a:rPr>
              <a:t>：十六进制：</a:t>
            </a:r>
            <a:r>
              <a:rPr lang="en-US" altLang="zh-CN" sz="3200" b="1" dirty="0">
                <a:solidFill>
                  <a:srgbClr val="002060"/>
                </a:solidFill>
              </a:rPr>
              <a:t>0xa,  0Xa,  0xA,  0XA</a:t>
            </a:r>
          </a:p>
          <a:p>
            <a:pPr lvl="1"/>
            <a:r>
              <a:rPr lang="zh-CN" altLang="en-US" sz="3200" b="1" dirty="0" smtClean="0">
                <a:solidFill>
                  <a:srgbClr val="002060"/>
                </a:solidFill>
              </a:rPr>
              <a:t>选做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4</a:t>
            </a:r>
            <a:r>
              <a:rPr lang="zh-CN" altLang="en-US" sz="3200" b="1" dirty="0">
                <a:solidFill>
                  <a:srgbClr val="002060"/>
                </a:solidFill>
              </a:rPr>
              <a:t>：指数形式的浮点数：</a:t>
            </a:r>
            <a:r>
              <a:rPr lang="en-US" altLang="zh-CN" sz="3200" b="1" dirty="0">
                <a:solidFill>
                  <a:srgbClr val="002060"/>
                </a:solidFill>
              </a:rPr>
              <a:t>1E1,  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01e1</a:t>
            </a:r>
          </a:p>
          <a:p>
            <a:pPr lvl="1"/>
            <a:endParaRPr lang="zh-CN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编译环境及过程 </a:t>
            </a:r>
            <a:endParaRPr lang="zh-CN" altLang="en-US" b="1" i="1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1875" y="1196752"/>
            <a:ext cx="8219256" cy="3960440"/>
          </a:xfrm>
        </p:spPr>
        <p:txBody>
          <a:bodyPr>
            <a:noAutofit/>
          </a:bodyPr>
          <a:lstStyle/>
          <a:p>
            <a:r>
              <a:rPr lang="en-US" altLang="zh-CN" b="1" dirty="0">
                <a:solidFill>
                  <a:srgbClr val="002060"/>
                </a:solidFill>
              </a:rPr>
              <a:t>GNU Flex, GNU Bison,  GCC,  Linux </a:t>
            </a:r>
            <a:r>
              <a:rPr lang="en-US" altLang="zh-CN" b="1" dirty="0" smtClean="0">
                <a:solidFill>
                  <a:srgbClr val="002060"/>
                </a:solidFill>
              </a:rPr>
              <a:t>Ubuntu</a:t>
            </a:r>
          </a:p>
          <a:p>
            <a:pPr lvl="1"/>
            <a:r>
              <a:rPr lang="en-US" altLang="zh-CN" dirty="0" err="1">
                <a:solidFill>
                  <a:srgbClr val="002060"/>
                </a:solidFill>
              </a:rPr>
              <a:t>s</a:t>
            </a:r>
            <a:r>
              <a:rPr lang="en-US" altLang="zh-CN" dirty="0" err="1" smtClean="0">
                <a:solidFill>
                  <a:srgbClr val="002060"/>
                </a:solidFill>
              </a:rPr>
              <a:t>udo</a:t>
            </a:r>
            <a:r>
              <a:rPr lang="en-US" altLang="zh-CN" dirty="0" smtClean="0">
                <a:solidFill>
                  <a:srgbClr val="002060"/>
                </a:solidFill>
              </a:rPr>
              <a:t>  apt-get  install  </a:t>
            </a:r>
            <a:r>
              <a:rPr lang="en-US" altLang="zh-CN" i="1" dirty="0" smtClean="0">
                <a:solidFill>
                  <a:srgbClr val="002060"/>
                </a:solidFill>
              </a:rPr>
              <a:t>flex  </a:t>
            </a:r>
          </a:p>
          <a:p>
            <a:pPr lvl="1"/>
            <a:r>
              <a:rPr lang="en-US" altLang="zh-CN" dirty="0" err="1">
                <a:solidFill>
                  <a:srgbClr val="002060"/>
                </a:solidFill>
              </a:rPr>
              <a:t>sudo</a:t>
            </a:r>
            <a:r>
              <a:rPr lang="en-US" altLang="zh-CN" dirty="0">
                <a:solidFill>
                  <a:srgbClr val="002060"/>
                </a:solidFill>
              </a:rPr>
              <a:t>  apt-get  install 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en-US" altLang="zh-CN" i="1" dirty="0" smtClean="0">
                <a:solidFill>
                  <a:srgbClr val="002060"/>
                </a:solidFill>
              </a:rPr>
              <a:t>bison</a:t>
            </a:r>
            <a:endParaRPr lang="en-US" altLang="zh-CN" dirty="0">
              <a:solidFill>
                <a:srgbClr val="002060"/>
              </a:solidFill>
            </a:endParaRPr>
          </a:p>
          <a:p>
            <a:r>
              <a:rPr lang="zh-CN" altLang="en-US" b="1" dirty="0">
                <a:solidFill>
                  <a:srgbClr val="C00000"/>
                </a:solidFill>
              </a:rPr>
              <a:t>源文件</a:t>
            </a:r>
            <a:r>
              <a:rPr lang="en-US" altLang="zh-CN" b="1" dirty="0">
                <a:solidFill>
                  <a:srgbClr val="C00000"/>
                </a:solidFill>
              </a:rPr>
              <a:t>{ex1.l,  ex1.y}  </a:t>
            </a:r>
            <a:r>
              <a:rPr lang="en-US" altLang="zh-CN" b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zh-CN" alt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可执行程序</a:t>
            </a:r>
            <a:r>
              <a:rPr lang="en-US" altLang="zh-CN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parser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C00000"/>
                </a:solidFill>
              </a:rPr>
              <a:t>Flex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</a:rPr>
              <a:t>	 ex1.l    </a:t>
            </a:r>
            <a:r>
              <a:rPr lang="en-US" altLang="zh-CN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 </a:t>
            </a:r>
            <a:r>
              <a:rPr lang="en-US" altLang="zh-CN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lex.yy.c</a:t>
            </a:r>
            <a:endParaRPr lang="en-US" altLang="zh-CN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>
                <a:solidFill>
                  <a:srgbClr val="C00000"/>
                </a:solidFill>
                <a:sym typeface="Wingdings" panose="05000000000000000000" pitchFamily="2" charset="2"/>
              </a:rPr>
              <a:t>Bison:	 ex1.y     ex1.tab.c</a:t>
            </a:r>
            <a:endParaRPr lang="en-US" altLang="zh-CN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>
                <a:solidFill>
                  <a:srgbClr val="C00000"/>
                </a:solidFill>
                <a:sym typeface="Wingdings" panose="05000000000000000000" pitchFamily="2" charset="2"/>
              </a:rPr>
              <a:t>GCC</a:t>
            </a:r>
            <a:r>
              <a:rPr lang="zh-CN" alt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：   *</a:t>
            </a:r>
            <a:r>
              <a:rPr lang="en-US" altLang="zh-CN" dirty="0" smtClean="0">
                <a:solidFill>
                  <a:srgbClr val="C00000"/>
                </a:solidFill>
                <a:sym typeface="Wingdings" panose="05000000000000000000" pitchFamily="2" charset="2"/>
              </a:rPr>
              <a:t>.c     parser</a:t>
            </a:r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368333" y="5157192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altLang="zh-CN" sz="3600" b="1" u="sng" dirty="0">
                <a:solidFill>
                  <a:srgbClr val="00B050"/>
                </a:solidFill>
              </a:rPr>
              <a:t>./parser  </a:t>
            </a:r>
            <a:r>
              <a:rPr lang="en-US" altLang="zh-CN" sz="3600" b="1" u="sng" dirty="0" err="1">
                <a:solidFill>
                  <a:srgbClr val="00B050"/>
                </a:solidFill>
              </a:rPr>
              <a:t>test.c</a:t>
            </a:r>
            <a:r>
              <a:rPr lang="en-US" altLang="zh-CN" sz="3600" b="1" u="sng" dirty="0">
                <a:solidFill>
                  <a:srgbClr val="00B050"/>
                </a:solidFill>
              </a:rPr>
              <a:t>	//</a:t>
            </a:r>
            <a:r>
              <a:rPr lang="zh-CN" altLang="en-US" sz="3600" b="1" u="sng" dirty="0">
                <a:solidFill>
                  <a:srgbClr val="00B050"/>
                </a:solidFill>
              </a:rPr>
              <a:t>测试命令</a:t>
            </a:r>
            <a:endParaRPr lang="en-US" altLang="zh-CN" sz="3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编译 </a:t>
            </a:r>
            <a:r>
              <a:rPr lang="zh-CN" altLang="en-US" b="1" i="1" dirty="0">
                <a:solidFill>
                  <a:srgbClr val="002060"/>
                </a:solidFill>
              </a:rPr>
              <a:t>方法</a:t>
            </a:r>
          </a:p>
        </p:txBody>
      </p:sp>
      <p:sp>
        <p:nvSpPr>
          <p:cNvPr id="4" name="矩形 3"/>
          <p:cNvSpPr/>
          <p:nvPr/>
        </p:nvSpPr>
        <p:spPr>
          <a:xfrm>
            <a:off x="1835696" y="1556792"/>
            <a:ext cx="2448272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002060"/>
                </a:solidFill>
              </a:rPr>
              <a:t>Flex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66073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</a:rPr>
              <a:t>ex1.</a:t>
            </a:r>
            <a:r>
              <a:rPr lang="en-US" altLang="zh-CN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zh-CN" alt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4283968" y="227687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683568" y="227687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19972" y="1556792"/>
            <a:ext cx="1620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rgbClr val="00B050"/>
                </a:solidFill>
              </a:rPr>
              <a:t>lex.yy.</a:t>
            </a:r>
            <a:r>
              <a:rPr lang="en-US" altLang="zh-CN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zh-CN" alt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5696" y="2564904"/>
            <a:ext cx="2448272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002060"/>
                </a:solidFill>
              </a:rPr>
              <a:t>Bison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66885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</a:rPr>
              <a:t>ex1.</a:t>
            </a:r>
            <a:r>
              <a:rPr lang="en-US" altLang="zh-CN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zh-CN" alt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4283968" y="328498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83568" y="328498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47964" y="2564904"/>
            <a:ext cx="1764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</a:rPr>
              <a:t>ex1.tab.</a:t>
            </a:r>
            <a:r>
              <a:rPr lang="en-US" altLang="zh-CN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zh-CN" alt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V="1">
            <a:off x="6156176" y="3219510"/>
            <a:ext cx="129614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12881" y="2668849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</a:rPr>
              <a:t>GCC</a:t>
            </a:r>
          </a:p>
        </p:txBody>
      </p:sp>
      <p:sp>
        <p:nvSpPr>
          <p:cNvPr id="20" name="内容占位符 2"/>
          <p:cNvSpPr>
            <a:spLocks noGrp="1"/>
          </p:cNvSpPr>
          <p:nvPr>
            <p:ph idx="1"/>
          </p:nvPr>
        </p:nvSpPr>
        <p:spPr>
          <a:xfrm>
            <a:off x="971600" y="3789040"/>
            <a:ext cx="6840760" cy="1728192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i="1" dirty="0" smtClean="0"/>
              <a:t>flex  ex1.l</a:t>
            </a:r>
          </a:p>
          <a:p>
            <a:pPr marL="0" indent="0">
              <a:buNone/>
            </a:pPr>
            <a:r>
              <a:rPr lang="en-US" altLang="zh-CN" b="1" i="1" dirty="0" smtClean="0"/>
              <a:t>bison  -d  ex1.y</a:t>
            </a:r>
          </a:p>
          <a:p>
            <a:pPr marL="0" indent="0">
              <a:buNone/>
            </a:pPr>
            <a:r>
              <a:rPr lang="en-US" altLang="zh-CN" sz="3200" b="1" i="1" dirty="0" err="1" smtClean="0"/>
              <a:t>gcc</a:t>
            </a:r>
            <a:r>
              <a:rPr lang="en-US" altLang="zh-CN" sz="3200" b="1" i="1" dirty="0" smtClean="0"/>
              <a:t>  -o  parser  ex1.tab.c  </a:t>
            </a:r>
            <a:r>
              <a:rPr lang="en-US" altLang="zh-CN" sz="3200" b="1" i="1" dirty="0" smtClean="0">
                <a:solidFill>
                  <a:srgbClr val="C00000"/>
                </a:solidFill>
              </a:rPr>
              <a:t>-</a:t>
            </a:r>
            <a:r>
              <a:rPr lang="en-US" altLang="zh-CN" sz="3200" b="1" i="1" dirty="0" err="1" smtClean="0">
                <a:solidFill>
                  <a:srgbClr val="C00000"/>
                </a:solidFill>
              </a:rPr>
              <a:t>ll</a:t>
            </a:r>
            <a:r>
              <a:rPr lang="en-US" altLang="zh-CN" sz="3200" b="1" i="1" dirty="0" smtClean="0"/>
              <a:t>  (-</a:t>
            </a:r>
            <a:r>
              <a:rPr lang="en-US" altLang="zh-CN" sz="3200" b="1" i="1" dirty="0" err="1" smtClean="0"/>
              <a:t>lfl</a:t>
            </a:r>
            <a:r>
              <a:rPr lang="en-US" altLang="zh-CN" sz="3200" b="1" i="1" dirty="0" smtClean="0"/>
              <a:t>)</a:t>
            </a:r>
            <a:endParaRPr lang="en-US" altLang="zh-CN" sz="3200" b="1" i="1" dirty="0"/>
          </a:p>
        </p:txBody>
      </p:sp>
      <p:sp>
        <p:nvSpPr>
          <p:cNvPr id="9" name="矩形 8"/>
          <p:cNvSpPr/>
          <p:nvPr/>
        </p:nvSpPr>
        <p:spPr>
          <a:xfrm>
            <a:off x="7452320" y="2826513"/>
            <a:ext cx="1398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00000"/>
                </a:solidFill>
                <a:sym typeface="Wingdings" panose="05000000000000000000" pitchFamily="2" charset="2"/>
              </a:rPr>
              <a:t>parser</a:t>
            </a:r>
            <a:endParaRPr lang="en-US" altLang="zh-CN" sz="3600" dirty="0">
              <a:solidFill>
                <a:srgbClr val="002060"/>
              </a:solidFill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6012160" y="2373281"/>
            <a:ext cx="0" cy="6956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7504" y="5805264"/>
            <a:ext cx="747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-</a:t>
            </a:r>
            <a:r>
              <a:rPr lang="en-US" altLang="zh-CN" sz="3200" dirty="0" err="1" smtClean="0"/>
              <a:t>ll</a:t>
            </a:r>
            <a:r>
              <a:rPr lang="en-US" altLang="zh-CN" sz="3200" dirty="0" smtClean="0"/>
              <a:t>: lib of </a:t>
            </a:r>
            <a:r>
              <a:rPr lang="en-US" altLang="zh-CN" sz="3200" b="1" i="1" dirty="0" err="1" smtClean="0">
                <a:solidFill>
                  <a:srgbClr val="C00000"/>
                </a:solidFill>
              </a:rPr>
              <a:t>l</a:t>
            </a:r>
            <a:r>
              <a:rPr lang="en-US" altLang="zh-CN" sz="3200" dirty="0" err="1" smtClean="0"/>
              <a:t>ex</a:t>
            </a:r>
            <a:r>
              <a:rPr lang="en-US" altLang="zh-CN" sz="3200" dirty="0" smtClean="0"/>
              <a:t>    -</a:t>
            </a:r>
            <a:r>
              <a:rPr lang="en-US" altLang="zh-CN" sz="3200" dirty="0" err="1" smtClean="0"/>
              <a:t>lfl</a:t>
            </a:r>
            <a:r>
              <a:rPr lang="en-US" altLang="zh-CN" sz="3200" dirty="0" smtClean="0"/>
              <a:t>: lib of </a:t>
            </a:r>
            <a:r>
              <a:rPr lang="en-US" altLang="zh-CN" sz="3200" b="1" i="1" dirty="0" smtClean="0">
                <a:solidFill>
                  <a:srgbClr val="C00000"/>
                </a:solidFill>
              </a:rPr>
              <a:t>fl</a:t>
            </a:r>
            <a:r>
              <a:rPr lang="en-US" altLang="zh-CN" sz="3200" dirty="0" smtClean="0"/>
              <a:t>ex</a:t>
            </a:r>
            <a:r>
              <a:rPr lang="zh-CN" altLang="en-US" sz="3200" dirty="0" smtClean="0"/>
              <a:t>   </a:t>
            </a:r>
            <a:r>
              <a:rPr lang="en-US" altLang="zh-CN" sz="3200" dirty="0" smtClean="0"/>
              <a:t>-</a:t>
            </a:r>
            <a:r>
              <a:rPr lang="en-US" altLang="zh-CN" sz="3200" dirty="0" err="1" smtClean="0"/>
              <a:t>ly</a:t>
            </a:r>
            <a:r>
              <a:rPr lang="en-US" altLang="zh-CN" sz="3200" dirty="0" smtClean="0"/>
              <a:t>: lib of </a:t>
            </a:r>
            <a:r>
              <a:rPr lang="en-US" altLang="zh-CN" sz="3200" b="1" i="1" dirty="0" err="1" smtClean="0">
                <a:solidFill>
                  <a:srgbClr val="C00000"/>
                </a:solidFill>
              </a:rPr>
              <a:t>y</a:t>
            </a:r>
            <a:r>
              <a:rPr lang="en-US" altLang="zh-CN" sz="3200" dirty="0" err="1" smtClean="0"/>
              <a:t>acc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49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85584" cy="100811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Flex</a:t>
            </a:r>
            <a:r>
              <a:rPr lang="en-US" altLang="zh-CN" b="1" dirty="0" smtClean="0"/>
              <a:t> &amp; </a:t>
            </a:r>
            <a:r>
              <a:rPr lang="en-US" altLang="zh-CN" b="1" dirty="0" smtClean="0">
                <a:solidFill>
                  <a:srgbClr val="FF5050"/>
                </a:solidFill>
              </a:rPr>
              <a:t>Bison</a:t>
            </a:r>
            <a:endParaRPr lang="zh-CN" altLang="en-US" b="1" dirty="0">
              <a:solidFill>
                <a:srgbClr val="FF505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052736"/>
            <a:ext cx="4176464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%{                        </a:t>
            </a:r>
            <a:r>
              <a:rPr lang="en-US" altLang="zh-CN" b="1" i="1" u="sng" dirty="0" smtClean="0">
                <a:solidFill>
                  <a:srgbClr val="002060"/>
                </a:solidFill>
              </a:rPr>
              <a:t>ex1.l</a:t>
            </a:r>
            <a:endParaRPr lang="en-US" altLang="zh-CN" b="1" i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Declarations</a:t>
            </a:r>
          </a:p>
          <a:p>
            <a:pPr marL="0" lvl="1" indent="0">
              <a:buNone/>
            </a:pPr>
            <a:r>
              <a:rPr lang="en-US" altLang="zh-CN" sz="3600" b="1" i="1" u="sng" dirty="0">
                <a:solidFill>
                  <a:srgbClr val="7030A0"/>
                </a:solidFill>
              </a:rPr>
              <a:t>#include “ex1.tab.h</a:t>
            </a:r>
            <a:r>
              <a:rPr lang="en-US" altLang="zh-CN" sz="3600" b="1" i="1" u="sng" dirty="0" smtClean="0">
                <a:solidFill>
                  <a:srgbClr val="7030A0"/>
                </a:solidFill>
              </a:rPr>
              <a:t>”</a:t>
            </a:r>
            <a:endParaRPr lang="en-US" altLang="zh-CN" sz="3200" b="1" i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%}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Definitions (</a:t>
            </a:r>
            <a:r>
              <a:rPr lang="en-US" altLang="zh-CN" b="1" u="sng" dirty="0" err="1" smtClean="0">
                <a:solidFill>
                  <a:srgbClr val="002060"/>
                </a:solidFill>
              </a:rPr>
              <a:t>RegEx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b="1" dirty="0" smtClean="0"/>
              <a:t>%%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Rules	</a:t>
            </a:r>
          </a:p>
          <a:p>
            <a:pPr marL="0" indent="0">
              <a:buNone/>
            </a:pPr>
            <a:r>
              <a:rPr lang="en-US" altLang="zh-CN" b="1" dirty="0" smtClean="0"/>
              <a:t>%%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subroutines </a:t>
            </a:r>
            <a:r>
              <a:rPr lang="en-US" altLang="zh-CN" dirty="0">
                <a:solidFill>
                  <a:srgbClr val="00B050"/>
                </a:solidFill>
              </a:rPr>
              <a:t>(</a:t>
            </a:r>
            <a:r>
              <a:rPr lang="en-US" altLang="zh-CN" b="1" i="1" dirty="0" err="1">
                <a:solidFill>
                  <a:srgbClr val="C00000"/>
                </a:solidFill>
              </a:rPr>
              <a:t>e.g</a:t>
            </a:r>
            <a:r>
              <a:rPr lang="en-US" altLang="zh-CN" b="1" i="1" dirty="0">
                <a:solidFill>
                  <a:srgbClr val="C00000"/>
                </a:solidFill>
              </a:rPr>
              <a:t> </a:t>
            </a:r>
            <a:r>
              <a:rPr lang="en-US" altLang="zh-CN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  <a:endParaRPr lang="en-US" altLang="zh-CN" dirty="0">
              <a:solidFill>
                <a:srgbClr val="00B05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644008" y="1052736"/>
            <a:ext cx="4176464" cy="52565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%{		       </a:t>
            </a:r>
            <a:r>
              <a:rPr lang="en-US" altLang="zh-CN" b="1" i="1" u="sng" dirty="0" smtClean="0">
                <a:solidFill>
                  <a:srgbClr val="002060"/>
                </a:solidFill>
              </a:rPr>
              <a:t>ex1.y</a:t>
            </a:r>
            <a:endParaRPr lang="en-US" altLang="zh-CN" b="1" i="1" u="sng" dirty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Declarations</a:t>
            </a:r>
          </a:p>
          <a:p>
            <a:pPr marL="0" indent="0">
              <a:buNone/>
            </a:pPr>
            <a:r>
              <a:rPr lang="en-US" altLang="zh-CN" sz="3600" b="1" i="1" u="sng" dirty="0">
                <a:solidFill>
                  <a:srgbClr val="FF5050"/>
                </a:solidFill>
              </a:rPr>
              <a:t>#</a:t>
            </a:r>
            <a:r>
              <a:rPr lang="en-US" altLang="zh-CN" sz="3600" b="1" i="1" u="sng" dirty="0" smtClean="0">
                <a:solidFill>
                  <a:srgbClr val="FF5050"/>
                </a:solidFill>
              </a:rPr>
              <a:t>include "</a:t>
            </a:r>
            <a:r>
              <a:rPr lang="en-US" altLang="zh-CN" sz="3600" b="1" i="1" u="sng" dirty="0" err="1">
                <a:solidFill>
                  <a:srgbClr val="FF5050"/>
                </a:solidFill>
              </a:rPr>
              <a:t>lex.yy.c</a:t>
            </a:r>
            <a:r>
              <a:rPr lang="en-US" altLang="zh-CN" sz="3600" b="1" i="1" u="sng" dirty="0">
                <a:solidFill>
                  <a:srgbClr val="FF5050"/>
                </a:solidFill>
              </a:rPr>
              <a:t>"</a:t>
            </a:r>
            <a:endParaRPr lang="en-US" altLang="zh-CN" sz="3600" b="1" i="1" u="sng" dirty="0" smtClean="0">
              <a:solidFill>
                <a:srgbClr val="FF5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%}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Definitions </a:t>
            </a:r>
            <a:r>
              <a:rPr lang="en-US" altLang="zh-CN" u="sng" dirty="0" smtClean="0">
                <a:solidFill>
                  <a:srgbClr val="00B050"/>
                </a:solidFill>
              </a:rPr>
              <a:t>(</a:t>
            </a:r>
            <a:r>
              <a:rPr lang="en-US" altLang="zh-CN" b="1" u="sng" dirty="0" smtClean="0">
                <a:solidFill>
                  <a:schemeClr val="accent6">
                    <a:lumMod val="50000"/>
                  </a:schemeClr>
                </a:solidFill>
              </a:rPr>
              <a:t>%Token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b="1" dirty="0" smtClean="0"/>
              <a:t>%%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Productions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b="1" dirty="0" smtClean="0"/>
              <a:t>%%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subroutines</a:t>
            </a:r>
          </a:p>
        </p:txBody>
      </p:sp>
    </p:spTree>
    <p:extLst>
      <p:ext uri="{BB962C8B-B14F-4D97-AF65-F5344CB8AC3E}">
        <p14:creationId xmlns:p14="http://schemas.microsoft.com/office/powerpoint/2010/main" val="14356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7992888" cy="5400600"/>
          </a:xfrm>
          <a:noFill/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 err="1" smtClean="0">
                <a:solidFill>
                  <a:srgbClr val="002060"/>
                </a:solidFill>
                <a:cs typeface="Times New Roman"/>
              </a:rPr>
              <a:t>int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b="1" kern="100" dirty="0">
                <a:solidFill>
                  <a:srgbClr val="C00000"/>
                </a:solidFill>
                <a:cs typeface="Times New Roman"/>
              </a:rPr>
              <a:t>main</a:t>
            </a:r>
            <a:r>
              <a:rPr lang="en-US" altLang="zh-CN" kern="100" dirty="0">
                <a:cs typeface="Times New Roman"/>
              </a:rPr>
              <a:t>(</a:t>
            </a:r>
            <a:r>
              <a:rPr lang="en-US" altLang="zh-CN" kern="100" dirty="0" err="1">
                <a:solidFill>
                  <a:srgbClr val="002060"/>
                </a:solidFill>
                <a:cs typeface="Times New Roman"/>
              </a:rPr>
              <a:t>int</a:t>
            </a:r>
            <a:r>
              <a:rPr lang="en-US" altLang="zh-CN" kern="100" dirty="0">
                <a:solidFill>
                  <a:srgbClr val="C00000"/>
                </a:solidFill>
                <a:cs typeface="Times New Roman"/>
              </a:rPr>
              <a:t> </a:t>
            </a:r>
            <a:r>
              <a:rPr lang="en-US" altLang="zh-CN" kern="100" dirty="0" err="1">
                <a:solidFill>
                  <a:srgbClr val="000000"/>
                </a:solidFill>
                <a:cs typeface="Times New Roman"/>
              </a:rPr>
              <a:t>argc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, </a:t>
            </a: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char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** </a:t>
            </a:r>
            <a:r>
              <a:rPr lang="en-US" altLang="zh-CN" kern="100" dirty="0" err="1">
                <a:solidFill>
                  <a:srgbClr val="000000"/>
                </a:solidFill>
                <a:cs typeface="Times New Roman"/>
              </a:rPr>
              <a:t>argv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)</a:t>
            </a:r>
            <a:r>
              <a:rPr lang="en-US" altLang="zh-CN" i="1" kern="100" dirty="0">
                <a:solidFill>
                  <a:srgbClr val="000000"/>
                </a:solidFill>
                <a:cs typeface="Times New Roman"/>
              </a:rPr>
              <a:t>{</a:t>
            </a:r>
            <a:endParaRPr lang="zh-CN" altLang="zh-CN" i="1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if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(</a:t>
            </a:r>
            <a:r>
              <a:rPr lang="en-US" altLang="zh-CN" kern="100" dirty="0" err="1" smtClean="0">
                <a:solidFill>
                  <a:srgbClr val="000000"/>
                </a:solidFill>
                <a:cs typeface="Times New Roman"/>
              </a:rPr>
              <a:t>argc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&lt;= 1) </a:t>
            </a:r>
            <a:r>
              <a:rPr lang="en-US" altLang="zh-CN" kern="100" dirty="0">
                <a:solidFill>
                  <a:srgbClr val="002060"/>
                </a:solidFill>
                <a:cs typeface="Times New Roman"/>
              </a:rPr>
              <a:t>return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 1;</a:t>
            </a:r>
            <a:endParaRPr lang="zh-CN" altLang="zh-CN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FILE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*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f = </a:t>
            </a:r>
            <a:r>
              <a:rPr lang="en-US" altLang="zh-CN" kern="100" dirty="0" err="1">
                <a:solidFill>
                  <a:srgbClr val="000000"/>
                </a:solidFill>
                <a:cs typeface="Times New Roman"/>
              </a:rPr>
              <a:t>fopen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(</a:t>
            </a:r>
            <a:r>
              <a:rPr lang="en-US" altLang="zh-CN" kern="100" dirty="0" err="1">
                <a:solidFill>
                  <a:srgbClr val="000000"/>
                </a:solidFill>
                <a:cs typeface="Times New Roman"/>
              </a:rPr>
              <a:t>argv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[1],"r");</a:t>
            </a:r>
            <a:endParaRPr lang="zh-CN" altLang="zh-CN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if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(!f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) {</a:t>
            </a:r>
            <a:endParaRPr lang="zh-CN" altLang="zh-CN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err="1" smtClean="0">
                <a:solidFill>
                  <a:srgbClr val="000000"/>
                </a:solidFill>
                <a:cs typeface="Times New Roman"/>
              </a:rPr>
              <a:t>perror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(</a:t>
            </a:r>
            <a:r>
              <a:rPr lang="en-US" altLang="zh-CN" kern="100" dirty="0" err="1" smtClean="0">
                <a:solidFill>
                  <a:srgbClr val="000000"/>
                </a:solidFill>
                <a:cs typeface="Times New Roman"/>
              </a:rPr>
              <a:t>argv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[1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]);</a:t>
            </a:r>
            <a:endParaRPr lang="zh-CN" altLang="zh-CN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return </a:t>
            </a: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1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;</a:t>
            </a:r>
            <a:r>
              <a:rPr lang="en-US" altLang="zh-CN" kern="100" dirty="0">
                <a:cs typeface="Times New Roman"/>
              </a:rPr>
              <a:t> </a:t>
            </a:r>
            <a:r>
              <a:rPr lang="en-US" altLang="zh-CN" kern="100" dirty="0" smtClean="0"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}</a:t>
            </a:r>
            <a:endParaRPr lang="zh-CN" altLang="zh-CN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	</a:t>
            </a:r>
            <a:r>
              <a:rPr lang="en-US" altLang="zh-CN" b="1" kern="100" dirty="0" err="1" smtClean="0">
                <a:solidFill>
                  <a:srgbClr val="000000"/>
                </a:solidFill>
                <a:cs typeface="Times New Roman"/>
              </a:rPr>
              <a:t>yyrestart</a:t>
            </a:r>
            <a:r>
              <a:rPr lang="en-US" altLang="zh-CN" b="1" kern="100" dirty="0" smtClean="0">
                <a:solidFill>
                  <a:srgbClr val="000000"/>
                </a:solidFill>
                <a:cs typeface="Times New Roman"/>
              </a:rPr>
              <a:t>(f</a:t>
            </a:r>
            <a:r>
              <a:rPr lang="en-US" altLang="zh-CN" b="1" kern="100" dirty="0">
                <a:solidFill>
                  <a:srgbClr val="000000"/>
                </a:solidFill>
                <a:cs typeface="Times New Roman"/>
              </a:rPr>
              <a:t>)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;</a:t>
            </a:r>
            <a:r>
              <a:rPr lang="zh-CN" altLang="en-US" kern="100" dirty="0" smtClean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kern="100" dirty="0" smtClean="0">
                <a:solidFill>
                  <a:srgbClr val="000000"/>
                </a:solidFill>
                <a:cs typeface="Times New Roman"/>
              </a:rPr>
              <a:t>//</a:t>
            </a:r>
            <a:r>
              <a:rPr lang="zh-CN" altLang="en-US" sz="2800" kern="100" dirty="0" smtClean="0">
                <a:solidFill>
                  <a:srgbClr val="000000"/>
                </a:solidFill>
                <a:cs typeface="Times New Roman"/>
              </a:rPr>
              <a:t>输入文件指针置为 </a:t>
            </a:r>
            <a:r>
              <a:rPr lang="en-US" altLang="zh-CN" sz="2800" b="1" i="1" u="sng" kern="100" dirty="0" err="1" smtClean="0">
                <a:solidFill>
                  <a:srgbClr val="000000"/>
                </a:solidFill>
                <a:cs typeface="Times New Roman"/>
              </a:rPr>
              <a:t>yyin</a:t>
            </a:r>
            <a:r>
              <a:rPr lang="en-US" altLang="zh-CN" sz="2800" b="1" i="1" u="sng" kern="100" dirty="0" smtClean="0">
                <a:solidFill>
                  <a:srgbClr val="000000"/>
                </a:solidFill>
                <a:cs typeface="Times New Roman"/>
              </a:rPr>
              <a:t> = f</a:t>
            </a:r>
            <a:endParaRPr lang="zh-CN" altLang="zh-CN" sz="2800" b="1" i="1" u="sng" kern="100" dirty="0"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>
                <a:solidFill>
                  <a:srgbClr val="C00000"/>
                </a:solidFill>
                <a:cs typeface="Times New Roman"/>
              </a:rPr>
              <a:t>  </a:t>
            </a:r>
            <a:r>
              <a:rPr lang="en-US" altLang="zh-CN" kern="100" dirty="0" smtClean="0">
                <a:solidFill>
                  <a:srgbClr val="C00000"/>
                </a:solidFill>
                <a:cs typeface="Times New Roman"/>
              </a:rPr>
              <a:t>	</a:t>
            </a:r>
            <a:r>
              <a:rPr lang="en-US" altLang="zh-CN" b="1" kern="1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yyparse</a:t>
            </a:r>
            <a:r>
              <a:rPr lang="en-US" altLang="zh-CN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();</a:t>
            </a:r>
            <a:r>
              <a:rPr lang="en-US" altLang="zh-CN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</a:t>
            </a:r>
            <a:r>
              <a:rPr lang="en-US" altLang="zh-CN" b="1" u="sng" kern="100" dirty="0" smtClean="0">
                <a:solidFill>
                  <a:srgbClr val="00B050"/>
                </a:solidFill>
                <a:cs typeface="Times New Roman"/>
              </a:rPr>
              <a:t>//</a:t>
            </a:r>
            <a:r>
              <a:rPr lang="en-US" altLang="zh-CN" b="1" u="sng" dirty="0" smtClean="0">
                <a:solidFill>
                  <a:srgbClr val="00B050"/>
                </a:solidFill>
              </a:rPr>
              <a:t>main</a:t>
            </a:r>
            <a:r>
              <a:rPr lang="zh-CN" altLang="en-US" b="1" u="sng" dirty="0">
                <a:solidFill>
                  <a:srgbClr val="00B050"/>
                </a:solidFill>
              </a:rPr>
              <a:t>函数启动解析</a:t>
            </a:r>
            <a:r>
              <a:rPr lang="zh-CN" altLang="en-US" b="1" u="sng" dirty="0" smtClean="0">
                <a:solidFill>
                  <a:srgbClr val="00B050"/>
                </a:solidFill>
              </a:rPr>
              <a:t>器</a:t>
            </a:r>
            <a:endParaRPr lang="zh-CN" altLang="zh-CN" b="1" u="sng" kern="100" dirty="0" smtClean="0">
              <a:solidFill>
                <a:srgbClr val="00B050"/>
              </a:solidFill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kern="100" dirty="0" smtClean="0">
                <a:solidFill>
                  <a:srgbClr val="002060"/>
                </a:solidFill>
                <a:cs typeface="Times New Roman"/>
              </a:rPr>
              <a:t> 	return</a:t>
            </a:r>
            <a:r>
              <a:rPr lang="en-US" altLang="zh-CN" kern="100" dirty="0" smtClean="0">
                <a:solidFill>
                  <a:srgbClr val="000000"/>
                </a:solidFill>
                <a:cs typeface="Times New Roman"/>
              </a:rPr>
              <a:t> 0;  </a:t>
            </a:r>
            <a:r>
              <a:rPr lang="en-US" altLang="zh-CN" i="1" kern="100" dirty="0" smtClean="0">
                <a:solidFill>
                  <a:srgbClr val="000000"/>
                </a:solidFill>
                <a:cs typeface="Times New Roman"/>
              </a:rPr>
              <a:t>}</a:t>
            </a:r>
            <a:endParaRPr lang="zh-CN" altLang="zh-CN" i="1" kern="100" dirty="0">
              <a:cs typeface="Times New Roman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85584" cy="1008112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5050"/>
                </a:solidFill>
              </a:rPr>
              <a:t>启动语法分析器</a:t>
            </a:r>
            <a:endParaRPr lang="zh-CN" altLang="en-US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836</Words>
  <Application>Microsoft Office PowerPoint</Application>
  <PresentationFormat>全屏显示(4:3)</PresentationFormat>
  <Paragraphs>213</Paragraphs>
  <Slides>17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实验一  讲解 with pure C</vt:lpstr>
      <vt:lpstr>Phases of a Compiler</vt:lpstr>
      <vt:lpstr>Outline</vt:lpstr>
      <vt:lpstr>提交说明</vt:lpstr>
      <vt:lpstr>实验任务</vt:lpstr>
      <vt:lpstr>编译环境及过程 </vt:lpstr>
      <vt:lpstr>编译 方法</vt:lpstr>
      <vt:lpstr>Flex &amp; Bison</vt:lpstr>
      <vt:lpstr>启动语法分析器</vt:lpstr>
      <vt:lpstr>Flex预定义变量</vt:lpstr>
      <vt:lpstr>保留字和标识符</vt:lpstr>
      <vt:lpstr>文法二义性: 操作符优先级与结合性</vt:lpstr>
      <vt:lpstr>文法二义性: IF-ELSE配对</vt:lpstr>
      <vt:lpstr>语法树创建与打印</vt:lpstr>
      <vt:lpstr>文法符号结点的数据结构</vt:lpstr>
      <vt:lpstr>语法解析的错误恢复产生式</vt:lpstr>
      <vt:lpstr>参考资料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实验一 讲解</dc:title>
  <dc:creator>hugn</dc:creator>
  <cp:lastModifiedBy>hugn</cp:lastModifiedBy>
  <cp:revision>58</cp:revision>
  <dcterms:created xsi:type="dcterms:W3CDTF">2014-03-17T08:53:30Z</dcterms:created>
  <dcterms:modified xsi:type="dcterms:W3CDTF">2014-03-20T05:48:08Z</dcterms:modified>
</cp:coreProperties>
</file>